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75" r:id="rId3"/>
    <p:sldId id="257" r:id="rId4"/>
    <p:sldId id="276" r:id="rId5"/>
    <p:sldId id="258" r:id="rId6"/>
    <p:sldId id="273" r:id="rId7"/>
    <p:sldId id="260" r:id="rId8"/>
    <p:sldId id="277" r:id="rId9"/>
    <p:sldId id="261" r:id="rId10"/>
    <p:sldId id="262" r:id="rId11"/>
    <p:sldId id="279" r:id="rId12"/>
    <p:sldId id="27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B7BD"/>
    <a:srgbClr val="F16649"/>
    <a:srgbClr val="008000"/>
    <a:srgbClr val="F47A69"/>
    <a:srgbClr val="A3E7FF"/>
    <a:srgbClr val="0088EE"/>
    <a:srgbClr val="EDE4BC"/>
    <a:srgbClr val="EF008D"/>
    <a:srgbClr val="FFFFFF"/>
    <a:srgbClr val="FDE1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1454" y="82"/>
      </p:cViewPr>
      <p:guideLst>
        <p:guide orient="horz" pos="220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13.png"/><Relationship Id="rId5" Type="http://schemas.openxmlformats.org/officeDocument/2006/relationships/slide" Target="slide5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541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" y="0"/>
            <a:ext cx="9144000" cy="15784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5204" y="31846"/>
            <a:ext cx="757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Use the answers in </a:t>
            </a:r>
            <a:r>
              <a:rPr lang="en-US" sz="2400" b="1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to write a paragraph of 40-50 words about your school. You can refer to the reading passages to help you.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228" y="1469353"/>
            <a:ext cx="9514112" cy="5388647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 flipV="1">
            <a:off x="1828800" y="3839000"/>
            <a:ext cx="5486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1828800" y="4396501"/>
            <a:ext cx="5486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1828800" y="4951520"/>
            <a:ext cx="5486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1828800" y="5509021"/>
            <a:ext cx="5486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1828800" y="6072901"/>
            <a:ext cx="5486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3657602" y="2728657"/>
            <a:ext cx="36576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1828800" y="3286158"/>
            <a:ext cx="5486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730828" y="2432088"/>
            <a:ext cx="2264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omic Sans MS" panose="030F0702030302020204" pitchFamily="66" charset="0"/>
              </a:rPr>
              <a:t>My school is</a:t>
            </a:r>
          </a:p>
        </p:txBody>
      </p:sp>
    </p:spTree>
    <p:extLst>
      <p:ext uri="{BB962C8B-B14F-4D97-AF65-F5344CB8AC3E}">
        <p14:creationId xmlns:p14="http://schemas.microsoft.com/office/powerpoint/2010/main" val="1118135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" y="0"/>
            <a:ext cx="9144000" cy="15784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5204" y="31846"/>
            <a:ext cx="757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Use the answers in </a:t>
            </a:r>
            <a:r>
              <a:rPr lang="en-US" sz="2400" b="1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to write a paragraph of 40-50 words about your school. You can refer to the reading passages to help you.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228" y="1469353"/>
            <a:ext cx="9514112" cy="538864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70586" y="2852749"/>
            <a:ext cx="636045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00" algn="just"/>
            <a:r>
              <a:rPr lang="en-US" sz="2600" dirty="0">
                <a:solidFill>
                  <a:srgbClr val="221E1F"/>
                </a:solidFill>
                <a:latin typeface="Comic Sans MS" panose="030F0702030302020204" pitchFamily="66" charset="0"/>
              </a:rPr>
              <a:t>My school is </a:t>
            </a:r>
            <a:r>
              <a:rPr lang="en-US" sz="2600" dirty="0" err="1">
                <a:solidFill>
                  <a:srgbClr val="221E1F"/>
                </a:solidFill>
                <a:latin typeface="Comic Sans MS" panose="030F0702030302020204" pitchFamily="66" charset="0"/>
              </a:rPr>
              <a:t>Giang</a:t>
            </a:r>
            <a:r>
              <a:rPr lang="en-US" sz="2600" dirty="0">
                <a:solidFill>
                  <a:srgbClr val="221E1F"/>
                </a:solidFill>
                <a:latin typeface="Comic Sans MS" panose="030F0702030302020204" pitchFamily="66" charset="0"/>
              </a:rPr>
              <a:t> Son School. It is in the </a:t>
            </a:r>
            <a:r>
              <a:rPr lang="en-US" sz="2600" dirty="0" err="1">
                <a:solidFill>
                  <a:srgbClr val="221E1F"/>
                </a:solidFill>
                <a:latin typeface="Comic Sans MS" panose="030F0702030302020204" pitchFamily="66" charset="0"/>
              </a:rPr>
              <a:t>centre</a:t>
            </a:r>
            <a:r>
              <a:rPr lang="en-US" sz="2600" dirty="0">
                <a:solidFill>
                  <a:srgbClr val="221E1F"/>
                </a:solidFill>
                <a:latin typeface="Comic Sans MS" panose="030F0702030302020204" pitchFamily="66" charset="0"/>
              </a:rPr>
              <a:t> of my village. It has 12 classes with over 500 students. We study many subjects: </a:t>
            </a:r>
            <a:r>
              <a:rPr lang="en-US" sz="2600" dirty="0" err="1">
                <a:solidFill>
                  <a:srgbClr val="221E1F"/>
                </a:solidFill>
                <a:latin typeface="Comic Sans MS" panose="030F0702030302020204" pitchFamily="66" charset="0"/>
              </a:rPr>
              <a:t>maths</a:t>
            </a:r>
            <a:r>
              <a:rPr lang="en-US" sz="2600" dirty="0">
                <a:solidFill>
                  <a:srgbClr val="221E1F"/>
                </a:solidFill>
                <a:latin typeface="Comic Sans MS" panose="030F0702030302020204" pitchFamily="66" charset="0"/>
              </a:rPr>
              <a:t>, history, science, and of course, English. We often play games during break time. My teachers are friendly, and my friends are helpful. I like my school. </a:t>
            </a:r>
            <a:endParaRPr lang="en-US" sz="2600" dirty="0">
              <a:latin typeface="Comic Sans MS" panose="030F0702030302020204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70586" y="2295512"/>
            <a:ext cx="4572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pPr marR="2200" algn="just"/>
            <a:r>
              <a:rPr lang="en-US" sz="2600" b="1" i="1" dirty="0">
                <a:solidFill>
                  <a:srgbClr val="221E1F"/>
                </a:solidFill>
              </a:rPr>
              <a:t>Sample paragraph 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946353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9" y="19902"/>
            <a:ext cx="9095102" cy="6803136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79C85B-8CF1-467C-90E2-2EFA7DD634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066" y="3490844"/>
            <a:ext cx="1327361" cy="1862055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8DCC60-7CC6-4BB5-93C9-B6ABD7122B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147" y="3490392"/>
            <a:ext cx="1319185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953C47D-F5F3-4C8B-95AB-CB1D25CCA4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482" y="3494196"/>
            <a:ext cx="1323683" cy="185535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DF6CF5-0997-49BE-A637-2641803BF9F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3180" y="3490390"/>
            <a:ext cx="1329112" cy="186296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0B541C0-B76C-43AB-9EAF-B49801DFF85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900" y="3490391"/>
            <a:ext cx="1329112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</p:spTree>
    <p:extLst>
      <p:ext uri="{BB962C8B-B14F-4D97-AF65-F5344CB8AC3E}">
        <p14:creationId xmlns:p14="http://schemas.microsoft.com/office/powerpoint/2010/main" val="60649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7.40741E-7 L -0.07878 -7.40741E-7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7.40741E-7 L -0.07878 -7.40741E-7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4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9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37304" cy="22809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4" y="2825522"/>
            <a:ext cx="8892967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509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57" y="2545169"/>
            <a:ext cx="4176100" cy="7329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42" y="2542074"/>
            <a:ext cx="961782" cy="777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52" y="4026356"/>
            <a:ext cx="379594" cy="4124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25" y="5360618"/>
            <a:ext cx="408794" cy="4051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882" y="4067128"/>
            <a:ext cx="375944" cy="39784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882" y="5189563"/>
            <a:ext cx="379595" cy="39054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50196" y="4051875"/>
            <a:ext cx="3636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Janet, a student at Palmer School in America, is talking about her school. Guess the answers to these questions.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50196" y="5348883"/>
            <a:ext cx="3484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Listen again and choose the correct answer A or B.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38825" y="4026356"/>
            <a:ext cx="3919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Write the answers to the following questions about your school.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00557" y="5162221"/>
            <a:ext cx="38580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Use the answers in </a:t>
            </a:r>
            <a:r>
              <a:rPr lang="en-US" b="1">
                <a:solidFill>
                  <a:srgbClr val="F166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 to write a paragraph of 40-50 words about your school. You can refer to the reading passages to help you.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83046" y="3307849"/>
            <a:ext cx="2689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FB7BD"/>
                </a:solidFill>
              </a:rPr>
              <a:t>Listening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62882" y="3307849"/>
            <a:ext cx="2689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FB7BD"/>
                </a:solidFill>
              </a:rPr>
              <a:t>Writing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37304" cy="228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456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091691" y="2573874"/>
            <a:ext cx="4954515" cy="1717040"/>
            <a:chOff x="2094743" y="1826837"/>
            <a:chExt cx="4954515" cy="1717040"/>
          </a:xfrm>
        </p:grpSpPr>
        <p:grpSp>
          <p:nvGrpSpPr>
            <p:cNvPr id="12" name="Group 11"/>
            <p:cNvGrpSpPr/>
            <p:nvPr/>
          </p:nvGrpSpPr>
          <p:grpSpPr>
            <a:xfrm>
              <a:off x="2094743" y="1826837"/>
              <a:ext cx="4954515" cy="777611"/>
              <a:chOff x="2100847" y="1826837"/>
              <a:chExt cx="4954515" cy="777611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79262" y="1829932"/>
                <a:ext cx="4176100" cy="732987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847" y="1826837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2796464" y="2835991"/>
              <a:ext cx="3557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84B1"/>
                  </a:solidFill>
                </a:rPr>
                <a:t>Listening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0030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8938"/>
            <a:ext cx="6291943" cy="232906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70905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74839"/>
            <a:ext cx="627229" cy="68150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27312" y="25323"/>
            <a:ext cx="762000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Janet, a student at Palmer School in America, is talking about her school. Guess the answers to these questions. </a:t>
            </a:r>
          </a:p>
        </p:txBody>
      </p:sp>
      <p:sp>
        <p:nvSpPr>
          <p:cNvPr id="2" name="Rectangle 1"/>
          <p:cNvSpPr/>
          <p:nvPr/>
        </p:nvSpPr>
        <p:spPr>
          <a:xfrm>
            <a:off x="918159" y="1796142"/>
            <a:ext cx="7307683" cy="14586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1252245" y="1970235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1.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16185" y="1978888"/>
            <a:ext cx="650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Do you think the students there wear uniforms?</a:t>
            </a:r>
            <a:endParaRPr lang="en-US" sz="2400" i="1"/>
          </a:p>
        </p:txBody>
      </p:sp>
      <p:sp>
        <p:nvSpPr>
          <p:cNvPr id="23" name="TextBox 22"/>
          <p:cNvSpPr txBox="1"/>
          <p:nvPr/>
        </p:nvSpPr>
        <p:spPr>
          <a:xfrm>
            <a:off x="1252245" y="2614644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2.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716185" y="2623297"/>
            <a:ext cx="650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Do they learn Vietnamese as a foreign language?</a:t>
            </a:r>
            <a:endParaRPr lang="en-US" sz="2400" i="1"/>
          </a:p>
        </p:txBody>
      </p:sp>
      <p:sp>
        <p:nvSpPr>
          <p:cNvPr id="29" name="TextBox 28"/>
          <p:cNvSpPr txBox="1"/>
          <p:nvPr/>
        </p:nvSpPr>
        <p:spPr>
          <a:xfrm>
            <a:off x="1273628" y="3505200"/>
            <a:ext cx="659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/>
              <a:t>Listen to the talk and check your guesses.</a:t>
            </a:r>
          </a:p>
        </p:txBody>
      </p:sp>
      <p:pic>
        <p:nvPicPr>
          <p:cNvPr id="3" name="Bản sao của B1_08">
            <a:hlinkClick r:id="" action="ppaction://media"/>
            <a:extLst>
              <a:ext uri="{FF2B5EF4-FFF2-40B4-BE49-F238E27FC236}">
                <a16:creationId xmlns:a16="http://schemas.microsoft.com/office/drawing/2014/main" id="{94DA427D-E1E9-43D9-B563-1E92491E36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60252" y="3505200"/>
            <a:ext cx="487363" cy="487363"/>
          </a:xfrm>
          <a:prstGeom prst="rect">
            <a:avLst/>
          </a:prstGeom>
        </p:spPr>
      </p:pic>
      <p:sp>
        <p:nvSpPr>
          <p:cNvPr id="4" name="Rounded Rectangle 3">
            <a:hlinkClick r:id="rId8" action="ppaction://hlinksldjump"/>
          </p:cNvPr>
          <p:cNvSpPr/>
          <p:nvPr/>
        </p:nvSpPr>
        <p:spPr>
          <a:xfrm>
            <a:off x="7335844" y="6343383"/>
            <a:ext cx="1715791" cy="461665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Audio script</a:t>
            </a:r>
          </a:p>
        </p:txBody>
      </p:sp>
    </p:spTree>
    <p:extLst>
      <p:ext uri="{BB962C8B-B14F-4D97-AF65-F5344CB8AC3E}">
        <p14:creationId xmlns:p14="http://schemas.microsoft.com/office/powerpoint/2010/main" val="324056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8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C11514E-B568-4EDC-AA1A-6B7D24C74198}"/>
              </a:ext>
            </a:extLst>
          </p:cNvPr>
          <p:cNvGrpSpPr/>
          <p:nvPr/>
        </p:nvGrpSpPr>
        <p:grpSpPr>
          <a:xfrm>
            <a:off x="0" y="0"/>
            <a:ext cx="9144000" cy="6137455"/>
            <a:chOff x="0" y="0"/>
            <a:chExt cx="9144000" cy="6137455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3B4FA3A-7C98-4049-9207-F7722E240A55}"/>
                </a:ext>
              </a:extLst>
            </p:cNvPr>
            <p:cNvSpPr/>
            <p:nvPr/>
          </p:nvSpPr>
          <p:spPr>
            <a:xfrm>
              <a:off x="0" y="0"/>
              <a:ext cx="9144000" cy="61374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99A6BE0-9C8A-4C38-B997-ADB4E8B327B7}"/>
                </a:ext>
              </a:extLst>
            </p:cNvPr>
            <p:cNvSpPr txBox="1"/>
            <p:nvPr/>
          </p:nvSpPr>
          <p:spPr>
            <a:xfrm>
              <a:off x="338595" y="720545"/>
              <a:ext cx="8486470" cy="3860416"/>
            </a:xfrm>
            <a:prstGeom prst="rect">
              <a:avLst/>
            </a:prstGeom>
            <a:noFill/>
            <a:ln w="19050">
              <a:solidFill>
                <a:srgbClr val="0FB7BD"/>
              </a:solidFill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sz="2800" b="0" i="0" dirty="0">
                  <a:solidFill>
                    <a:srgbClr val="333333"/>
                  </a:solidFill>
                  <a:effectLst/>
                </a:rPr>
                <a:t>Hi. My name's Janet. I'm eleven years old. I'm now in year 6 at Palmer School. I like it here. My classmates are friendly. The teachers at my school are nice and very helpful, and my </a:t>
              </a:r>
              <a:r>
                <a:rPr lang="en-US" sz="2800" b="0" i="0" dirty="0" err="1">
                  <a:solidFill>
                    <a:srgbClr val="333333"/>
                  </a:solidFill>
                  <a:effectLst/>
                </a:rPr>
                <a:t>favourite</a:t>
              </a:r>
              <a:r>
                <a:rPr lang="en-US" sz="2800" b="0" i="0" dirty="0">
                  <a:solidFill>
                    <a:srgbClr val="333333"/>
                  </a:solidFill>
                  <a:effectLst/>
                </a:rPr>
                <a:t> teacher is Mrs. Smith. She teaches us </a:t>
              </a:r>
              <a:r>
                <a:rPr lang="en-US" sz="2800" b="0" i="0" dirty="0" err="1">
                  <a:solidFill>
                    <a:srgbClr val="333333"/>
                  </a:solidFill>
                  <a:effectLst/>
                </a:rPr>
                <a:t>maths</a:t>
              </a:r>
              <a:r>
                <a:rPr lang="en-US" sz="2800" b="0" i="0" dirty="0">
                  <a:solidFill>
                    <a:srgbClr val="333333"/>
                  </a:solidFill>
                  <a:effectLst/>
                </a:rPr>
                <a:t>. I have two hours to study Vietnamese every week. I usually do my homework in the library. We wear our uniforms every day, but today we aren't. We're going to have a biology lesson on a farm.</a:t>
              </a:r>
              <a:endParaRPr lang="en-US" sz="2800" i="0" dirty="0">
                <a:effectLst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D7D81FC-37DB-4FB5-9734-64BA5B583A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763" y="1"/>
              <a:ext cx="8726747" cy="82591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655EF60-59B4-4757-B066-A4ACC7BA287F}"/>
                </a:ext>
              </a:extLst>
            </p:cNvPr>
            <p:cNvSpPr txBox="1"/>
            <p:nvPr/>
          </p:nvSpPr>
          <p:spPr>
            <a:xfrm>
              <a:off x="3573041" y="135812"/>
              <a:ext cx="19979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AUDIO SCRIPT</a:t>
              </a:r>
            </a:p>
          </p:txBody>
        </p:sp>
      </p:grpSp>
      <p:sp>
        <p:nvSpPr>
          <p:cNvPr id="8" name="Multiplication Sign 7">
            <a:hlinkClick r:id="rId5" action="ppaction://hlinksldjump"/>
            <a:extLst>
              <a:ext uri="{FF2B5EF4-FFF2-40B4-BE49-F238E27FC236}">
                <a16:creationId xmlns:a16="http://schemas.microsoft.com/office/drawing/2014/main" id="{159A5070-05F6-4C54-98F1-7743575FF3DA}"/>
              </a:ext>
            </a:extLst>
          </p:cNvPr>
          <p:cNvSpPr/>
          <p:nvPr/>
        </p:nvSpPr>
        <p:spPr>
          <a:xfrm>
            <a:off x="8209935" y="129441"/>
            <a:ext cx="491613" cy="461665"/>
          </a:xfrm>
          <a:prstGeom prst="mathMultipl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Bản sao của B1_08">
            <a:hlinkClick r:id="" action="ppaction://media"/>
            <a:extLst>
              <a:ext uri="{FF2B5EF4-FFF2-40B4-BE49-F238E27FC236}">
                <a16:creationId xmlns:a16="http://schemas.microsoft.com/office/drawing/2014/main" id="{2A18C022-8746-47C2-B36F-79B4977DB35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054" end="1025.9319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56041" y="9486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88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7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996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7313" y="172065"/>
            <a:ext cx="79065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again and choose the correct answer A or B.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285599" y="1755600"/>
            <a:ext cx="2684640" cy="461665"/>
            <a:chOff x="1230086" y="1785257"/>
            <a:chExt cx="2684640" cy="461665"/>
          </a:xfrm>
        </p:grpSpPr>
        <p:sp>
          <p:nvSpPr>
            <p:cNvPr id="17" name="TextBox 16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0070C0"/>
                  </a:solidFill>
                </a:rPr>
                <a:t>A</a:t>
              </a:r>
              <a:r>
                <a:rPr lang="en-US" sz="2400" dirty="0">
                  <a:solidFill>
                    <a:srgbClr val="0088EE"/>
                  </a:solidFill>
                </a:rPr>
                <a:t>.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611085" y="1785257"/>
              <a:ext cx="23036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maths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027179" y="1749262"/>
            <a:ext cx="2499351" cy="461665"/>
            <a:chOff x="1230086" y="1785257"/>
            <a:chExt cx="2499351" cy="461665"/>
          </a:xfrm>
        </p:grpSpPr>
        <p:sp>
          <p:nvSpPr>
            <p:cNvPr id="20" name="TextBox 19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B.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611086" y="1785257"/>
              <a:ext cx="2118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science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82834" y="2300323"/>
            <a:ext cx="7111847" cy="461665"/>
            <a:chOff x="363373" y="2525685"/>
            <a:chExt cx="7111847" cy="461665"/>
          </a:xfrm>
        </p:grpSpPr>
        <p:grpSp>
          <p:nvGrpSpPr>
            <p:cNvPr id="24" name="Group 23"/>
            <p:cNvGrpSpPr/>
            <p:nvPr/>
          </p:nvGrpSpPr>
          <p:grpSpPr>
            <a:xfrm>
              <a:off x="363373" y="2525685"/>
              <a:ext cx="7111847" cy="461665"/>
              <a:chOff x="369902" y="2142097"/>
              <a:chExt cx="7111847" cy="461665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369902" y="2142097"/>
                <a:ext cx="4748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>
                    <a:solidFill>
                      <a:srgbClr val="0070C0"/>
                    </a:solidFill>
                  </a:rPr>
                  <a:t>2.</a:t>
                </a: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776153" y="2142097"/>
                <a:ext cx="67055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/>
                  <a:t>Today Janet           her uniform.</a:t>
                </a:r>
              </a:p>
            </p:txBody>
          </p:sp>
        </p:grpSp>
        <p:cxnSp>
          <p:nvCxnSpPr>
            <p:cNvPr id="25" name="Straight Connector 24"/>
            <p:cNvCxnSpPr/>
            <p:nvPr/>
          </p:nvCxnSpPr>
          <p:spPr>
            <a:xfrm>
              <a:off x="2329886" y="2852057"/>
              <a:ext cx="64008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1296486" y="2778381"/>
            <a:ext cx="2340436" cy="461665"/>
            <a:chOff x="1230086" y="1785257"/>
            <a:chExt cx="2340436" cy="461665"/>
          </a:xfrm>
        </p:grpSpPr>
        <p:sp>
          <p:nvSpPr>
            <p:cNvPr id="29" name="TextBox 28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A.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611086" y="1785257"/>
              <a:ext cx="19594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is wearing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035343" y="2772043"/>
            <a:ext cx="2319736" cy="461665"/>
            <a:chOff x="1230086" y="1785257"/>
            <a:chExt cx="2319736" cy="461665"/>
          </a:xfrm>
        </p:grpSpPr>
        <p:sp>
          <p:nvSpPr>
            <p:cNvPr id="32" name="TextBox 31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B.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611086" y="1785257"/>
              <a:ext cx="19387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isn’t wearing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82834" y="3312216"/>
            <a:ext cx="7061016" cy="470318"/>
            <a:chOff x="838203" y="3668444"/>
            <a:chExt cx="7061016" cy="470318"/>
          </a:xfrm>
        </p:grpSpPr>
        <p:grpSp>
          <p:nvGrpSpPr>
            <p:cNvPr id="35" name="Group 34"/>
            <p:cNvGrpSpPr/>
            <p:nvPr/>
          </p:nvGrpSpPr>
          <p:grpSpPr>
            <a:xfrm>
              <a:off x="838203" y="3668444"/>
              <a:ext cx="7061016" cy="470318"/>
              <a:chOff x="363373" y="4026312"/>
              <a:chExt cx="7061016" cy="470318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363373" y="4034965"/>
                <a:ext cx="4748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>
                    <a:solidFill>
                      <a:srgbClr val="0070C0"/>
                    </a:solidFill>
                  </a:rPr>
                  <a:t>3.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838203" y="4026312"/>
                <a:ext cx="658618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/>
                  <a:t>Janet studies          for two hours a week.</a:t>
                </a:r>
              </a:p>
            </p:txBody>
          </p:sp>
        </p:grpSp>
        <p:cxnSp>
          <p:nvCxnSpPr>
            <p:cNvPr id="36" name="Straight Connector 35"/>
            <p:cNvCxnSpPr/>
            <p:nvPr/>
          </p:nvCxnSpPr>
          <p:spPr>
            <a:xfrm flipV="1">
              <a:off x="3032770" y="3984168"/>
              <a:ext cx="64008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1263827" y="3856574"/>
            <a:ext cx="3374583" cy="461665"/>
            <a:chOff x="1230086" y="1785257"/>
            <a:chExt cx="3374583" cy="461665"/>
          </a:xfrm>
        </p:grpSpPr>
        <p:sp>
          <p:nvSpPr>
            <p:cNvPr id="40" name="TextBox 39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A.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611086" y="1785257"/>
              <a:ext cx="29935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English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031530" y="3850236"/>
            <a:ext cx="3002378" cy="461665"/>
            <a:chOff x="1230086" y="1785257"/>
            <a:chExt cx="3002378" cy="461665"/>
          </a:xfrm>
        </p:grpSpPr>
        <p:sp>
          <p:nvSpPr>
            <p:cNvPr id="43" name="TextBox 42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B.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611085" y="1785257"/>
              <a:ext cx="26213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Vietnamese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893720" y="4453491"/>
            <a:ext cx="6812122" cy="470318"/>
            <a:chOff x="685414" y="6027003"/>
            <a:chExt cx="6812122" cy="470318"/>
          </a:xfrm>
        </p:grpSpPr>
        <p:grpSp>
          <p:nvGrpSpPr>
            <p:cNvPr id="46" name="Group 45"/>
            <p:cNvGrpSpPr/>
            <p:nvPr/>
          </p:nvGrpSpPr>
          <p:grpSpPr>
            <a:xfrm>
              <a:off x="685414" y="6027003"/>
              <a:ext cx="6812122" cy="470318"/>
              <a:chOff x="363373" y="3312302"/>
              <a:chExt cx="6812122" cy="470318"/>
            </a:xfrm>
          </p:grpSpPr>
          <p:sp>
            <p:nvSpPr>
              <p:cNvPr id="48" name="TextBox 47"/>
              <p:cNvSpPr txBox="1"/>
              <p:nvPr/>
            </p:nvSpPr>
            <p:spPr>
              <a:xfrm>
                <a:off x="363373" y="3320955"/>
                <a:ext cx="4748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>
                    <a:solidFill>
                      <a:srgbClr val="0070C0"/>
                    </a:solidFill>
                  </a:rPr>
                  <a:t>4.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781053" y="3312302"/>
                <a:ext cx="63944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/>
                  <a:t>Janet usually does her homework          .</a:t>
                </a:r>
              </a:p>
            </p:txBody>
          </p:sp>
        </p:grpSp>
        <p:cxnSp>
          <p:nvCxnSpPr>
            <p:cNvPr id="47" name="Straight Connector 46"/>
            <p:cNvCxnSpPr/>
            <p:nvPr/>
          </p:nvCxnSpPr>
          <p:spPr>
            <a:xfrm flipV="1">
              <a:off x="5380694" y="6357257"/>
              <a:ext cx="64008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9"/>
          <p:cNvGrpSpPr/>
          <p:nvPr/>
        </p:nvGrpSpPr>
        <p:grpSpPr>
          <a:xfrm>
            <a:off x="1270570" y="4954111"/>
            <a:ext cx="4018906" cy="461665"/>
            <a:chOff x="1230086" y="1785257"/>
            <a:chExt cx="4018906" cy="461665"/>
          </a:xfrm>
        </p:grpSpPr>
        <p:sp>
          <p:nvSpPr>
            <p:cNvPr id="51" name="TextBox 50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A.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611086" y="1785257"/>
              <a:ext cx="36379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in the library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043670" y="4937149"/>
            <a:ext cx="4153626" cy="461665"/>
            <a:chOff x="1230086" y="1785257"/>
            <a:chExt cx="4153626" cy="461665"/>
          </a:xfrm>
        </p:grpSpPr>
        <p:sp>
          <p:nvSpPr>
            <p:cNvPr id="54" name="TextBox 53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B.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611086" y="1785257"/>
              <a:ext cx="37726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at home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850176" y="1298331"/>
            <a:ext cx="6973597" cy="470318"/>
            <a:chOff x="794659" y="707494"/>
            <a:chExt cx="6973597" cy="470318"/>
          </a:xfrm>
        </p:grpSpPr>
        <p:grpSp>
          <p:nvGrpSpPr>
            <p:cNvPr id="57" name="Group 56"/>
            <p:cNvGrpSpPr/>
            <p:nvPr/>
          </p:nvGrpSpPr>
          <p:grpSpPr>
            <a:xfrm>
              <a:off x="794659" y="707494"/>
              <a:ext cx="6973597" cy="470318"/>
              <a:chOff x="363373" y="1262747"/>
              <a:chExt cx="6973597" cy="470318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363373" y="1262747"/>
                <a:ext cx="4748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>
                    <a:solidFill>
                      <a:srgbClr val="0070C0"/>
                    </a:solidFill>
                  </a:rPr>
                  <a:t>1.</a:t>
                </a: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827313" y="1271400"/>
                <a:ext cx="65096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/>
                  <a:t>Janet’s favourite teacher is her          teacher.</a:t>
                </a:r>
                <a:endParaRPr lang="en-US" sz="2400" i="1"/>
              </a:p>
            </p:txBody>
          </p:sp>
        </p:grpSp>
        <p:cxnSp>
          <p:nvCxnSpPr>
            <p:cNvPr id="58" name="Straight Connector 57"/>
            <p:cNvCxnSpPr/>
            <p:nvPr/>
          </p:nvCxnSpPr>
          <p:spPr>
            <a:xfrm>
              <a:off x="5158194" y="1034375"/>
              <a:ext cx="64008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/>
          <p:cNvGrpSpPr/>
          <p:nvPr/>
        </p:nvGrpSpPr>
        <p:grpSpPr>
          <a:xfrm>
            <a:off x="904606" y="5542063"/>
            <a:ext cx="6869272" cy="470318"/>
            <a:chOff x="685414" y="6027003"/>
            <a:chExt cx="6869272" cy="470318"/>
          </a:xfrm>
        </p:grpSpPr>
        <p:grpSp>
          <p:nvGrpSpPr>
            <p:cNvPr id="62" name="Group 61"/>
            <p:cNvGrpSpPr/>
            <p:nvPr/>
          </p:nvGrpSpPr>
          <p:grpSpPr>
            <a:xfrm>
              <a:off x="685414" y="6027003"/>
              <a:ext cx="6869272" cy="470318"/>
              <a:chOff x="363373" y="3312302"/>
              <a:chExt cx="6869272" cy="470318"/>
            </a:xfrm>
          </p:grpSpPr>
          <p:sp>
            <p:nvSpPr>
              <p:cNvPr id="64" name="TextBox 63"/>
              <p:cNvSpPr txBox="1"/>
              <p:nvPr/>
            </p:nvSpPr>
            <p:spPr>
              <a:xfrm>
                <a:off x="363373" y="3320955"/>
                <a:ext cx="4748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>
                    <a:solidFill>
                      <a:srgbClr val="0070C0"/>
                    </a:solidFill>
                  </a:rPr>
                  <a:t>5.</a:t>
                </a: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838203" y="3312302"/>
                <a:ext cx="63944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/>
                  <a:t>Her class is going to have a biology lesson          .</a:t>
                </a:r>
              </a:p>
            </p:txBody>
          </p:sp>
        </p:grpSp>
        <p:cxnSp>
          <p:nvCxnSpPr>
            <p:cNvPr id="63" name="Straight Connector 62"/>
            <p:cNvCxnSpPr/>
            <p:nvPr/>
          </p:nvCxnSpPr>
          <p:spPr>
            <a:xfrm flipV="1">
              <a:off x="6383263" y="6357257"/>
              <a:ext cx="64008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65"/>
          <p:cNvGrpSpPr/>
          <p:nvPr/>
        </p:nvGrpSpPr>
        <p:grpSpPr>
          <a:xfrm>
            <a:off x="1281456" y="6042683"/>
            <a:ext cx="2688784" cy="461665"/>
            <a:chOff x="1230086" y="1785257"/>
            <a:chExt cx="2688784" cy="461665"/>
          </a:xfrm>
        </p:grpSpPr>
        <p:sp>
          <p:nvSpPr>
            <p:cNvPr id="67" name="TextBox 66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A.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611086" y="1785257"/>
              <a:ext cx="2307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on a farm</a:t>
              </a: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044761" y="6025721"/>
            <a:ext cx="2726153" cy="461665"/>
            <a:chOff x="1230086" y="1785257"/>
            <a:chExt cx="2726153" cy="461665"/>
          </a:xfrm>
        </p:grpSpPr>
        <p:sp>
          <p:nvSpPr>
            <p:cNvPr id="70" name="TextBox 69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B.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611085" y="1785257"/>
              <a:ext cx="23451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in the classroom</a:t>
              </a:r>
            </a:p>
          </p:txBody>
        </p:sp>
      </p:grpSp>
      <p:sp>
        <p:nvSpPr>
          <p:cNvPr id="72" name="Oval 71">
            <a:extLst>
              <a:ext uri="{FF2B5EF4-FFF2-40B4-BE49-F238E27FC236}">
                <a16:creationId xmlns:a16="http://schemas.microsoft.com/office/drawing/2014/main" id="{0679A8F5-8AD2-492D-B2EF-4B8ECFFA2C0C}"/>
              </a:ext>
            </a:extLst>
          </p:cNvPr>
          <p:cNvSpPr/>
          <p:nvPr/>
        </p:nvSpPr>
        <p:spPr>
          <a:xfrm>
            <a:off x="1270570" y="1768426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99EE6A51-99CB-4760-92AA-D0E9572833D8}"/>
              </a:ext>
            </a:extLst>
          </p:cNvPr>
          <p:cNvSpPr/>
          <p:nvPr/>
        </p:nvSpPr>
        <p:spPr>
          <a:xfrm>
            <a:off x="4027179" y="3844792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12176BDC-15EA-4A5F-B524-1CA58989543F}"/>
              </a:ext>
            </a:extLst>
          </p:cNvPr>
          <p:cNvSpPr/>
          <p:nvPr/>
        </p:nvSpPr>
        <p:spPr>
          <a:xfrm>
            <a:off x="1263827" y="4969573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44C6E867-6148-49C1-B8FB-5CC5AB71085C}"/>
              </a:ext>
            </a:extLst>
          </p:cNvPr>
          <p:cNvSpPr/>
          <p:nvPr/>
        </p:nvSpPr>
        <p:spPr>
          <a:xfrm>
            <a:off x="1282210" y="6077450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8DA91430-0BFF-49BA-BFE4-311608045006}"/>
              </a:ext>
            </a:extLst>
          </p:cNvPr>
          <p:cNvSpPr/>
          <p:nvPr/>
        </p:nvSpPr>
        <p:spPr>
          <a:xfrm>
            <a:off x="4043670" y="2800943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75" grpId="0" animBg="1"/>
      <p:bldP spid="76" grpId="0" animBg="1"/>
      <p:bldP spid="7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091691" y="2573874"/>
            <a:ext cx="4954515" cy="1717040"/>
            <a:chOff x="2094743" y="1826837"/>
            <a:chExt cx="4954515" cy="1717040"/>
          </a:xfrm>
        </p:grpSpPr>
        <p:grpSp>
          <p:nvGrpSpPr>
            <p:cNvPr id="12" name="Group 11"/>
            <p:cNvGrpSpPr/>
            <p:nvPr/>
          </p:nvGrpSpPr>
          <p:grpSpPr>
            <a:xfrm>
              <a:off x="2094743" y="1826837"/>
              <a:ext cx="4954515" cy="777611"/>
              <a:chOff x="2100847" y="1826837"/>
              <a:chExt cx="4954515" cy="777611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79262" y="1829932"/>
                <a:ext cx="4176100" cy="732987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847" y="1826837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2796464" y="2835991"/>
              <a:ext cx="3557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84B1"/>
                  </a:solidFill>
                </a:rPr>
                <a:t>Writing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9132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802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04779"/>
            <a:ext cx="58740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46650" y="77215"/>
            <a:ext cx="7903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Write the answers to the following questions about your school. 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-28757" y="1242949"/>
            <a:ext cx="9022673" cy="5711057"/>
            <a:chOff x="193701" y="1590291"/>
            <a:chExt cx="8653859" cy="5137079"/>
          </a:xfrm>
        </p:grpSpPr>
        <p:sp>
          <p:nvSpPr>
            <p:cNvPr id="47" name="Rounded Rectangle 46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336117" y="1788127"/>
            <a:ext cx="5728817" cy="470318"/>
            <a:chOff x="363373" y="1262747"/>
            <a:chExt cx="5728817" cy="470318"/>
          </a:xfrm>
        </p:grpSpPr>
        <p:sp>
          <p:nvSpPr>
            <p:cNvPr id="51" name="TextBox 50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27314" y="1271400"/>
              <a:ext cx="5264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What is the name of your school?</a:t>
              </a:r>
              <a:endParaRPr lang="en-US" sz="2400" i="1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336117" y="2785146"/>
            <a:ext cx="6471767" cy="461665"/>
            <a:chOff x="369902" y="2142097"/>
            <a:chExt cx="6471767" cy="461665"/>
          </a:xfrm>
        </p:grpSpPr>
        <p:sp>
          <p:nvSpPr>
            <p:cNvPr id="54" name="TextBox 53"/>
            <p:cNvSpPr txBox="1"/>
            <p:nvPr/>
          </p:nvSpPr>
          <p:spPr>
            <a:xfrm>
              <a:off x="369902" y="214209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2.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44733" y="2142097"/>
              <a:ext cx="59969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Where is your school?</a:t>
              </a:r>
              <a:endParaRPr lang="en-US" sz="2400" dirty="0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336117" y="3773512"/>
            <a:ext cx="6471767" cy="470318"/>
            <a:chOff x="363373" y="4026312"/>
            <a:chExt cx="6471767" cy="470318"/>
          </a:xfrm>
        </p:grpSpPr>
        <p:sp>
          <p:nvSpPr>
            <p:cNvPr id="57" name="TextBox 56"/>
            <p:cNvSpPr txBox="1"/>
            <p:nvPr/>
          </p:nvSpPr>
          <p:spPr>
            <a:xfrm>
              <a:off x="363373" y="4034965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3.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38204" y="4026312"/>
              <a:ext cx="59969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How many classes does your school have?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336117" y="4761878"/>
            <a:ext cx="6471767" cy="470318"/>
            <a:chOff x="363373" y="3312302"/>
            <a:chExt cx="6471767" cy="470318"/>
          </a:xfrm>
        </p:grpSpPr>
        <p:sp>
          <p:nvSpPr>
            <p:cNvPr id="60" name="TextBox 59"/>
            <p:cNvSpPr txBox="1"/>
            <p:nvPr/>
          </p:nvSpPr>
          <p:spPr>
            <a:xfrm>
              <a:off x="363373" y="3320955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4.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38204" y="3312302"/>
              <a:ext cx="59969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What do students do at your school?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336117" y="5767550"/>
            <a:ext cx="6471767" cy="470318"/>
            <a:chOff x="363373" y="5669935"/>
            <a:chExt cx="6471767" cy="470318"/>
          </a:xfrm>
        </p:grpSpPr>
        <p:sp>
          <p:nvSpPr>
            <p:cNvPr id="63" name="TextBox 62"/>
            <p:cNvSpPr txBox="1"/>
            <p:nvPr/>
          </p:nvSpPr>
          <p:spPr>
            <a:xfrm>
              <a:off x="363373" y="5678588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5.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838204" y="5669935"/>
              <a:ext cx="59969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What do you like about your school?</a:t>
              </a:r>
            </a:p>
          </p:txBody>
        </p:sp>
      </p:grpSp>
      <p:cxnSp>
        <p:nvCxnSpPr>
          <p:cNvPr id="65" name="Straight Connector 64"/>
          <p:cNvCxnSpPr/>
          <p:nvPr/>
        </p:nvCxnSpPr>
        <p:spPr>
          <a:xfrm flipV="1">
            <a:off x="1607505" y="2626331"/>
            <a:ext cx="64008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1607505" y="3693131"/>
            <a:ext cx="64008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V="1">
            <a:off x="1611630" y="4700750"/>
            <a:ext cx="64008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1611630" y="5767550"/>
            <a:ext cx="64008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1611630" y="6674330"/>
            <a:ext cx="64008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1347547" y="2491740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1347547" y="3592830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>
            <a:off x="1347547" y="4541520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1347547" y="5642610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>
            <a:off x="1347547" y="6549390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8355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1049</TotalTime>
  <Words>510</Words>
  <Application>Microsoft Office PowerPoint</Application>
  <PresentationFormat>On-screen Show (4:3)</PresentationFormat>
  <Paragraphs>64</Paragraphs>
  <Slides>12</Slides>
  <Notes>0</Notes>
  <HiddenSlides>1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Lenovo</cp:lastModifiedBy>
  <cp:revision>84</cp:revision>
  <dcterms:created xsi:type="dcterms:W3CDTF">2020-12-09T02:04:09Z</dcterms:created>
  <dcterms:modified xsi:type="dcterms:W3CDTF">2021-08-02T05:16:29Z</dcterms:modified>
</cp:coreProperties>
</file>