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73" r:id="rId3"/>
    <p:sldId id="257" r:id="rId4"/>
    <p:sldId id="267" r:id="rId5"/>
    <p:sldId id="258" r:id="rId6"/>
    <p:sldId id="268" r:id="rId7"/>
    <p:sldId id="260" r:id="rId8"/>
    <p:sldId id="261" r:id="rId9"/>
    <p:sldId id="274" r:id="rId10"/>
    <p:sldId id="275" r:id="rId11"/>
    <p:sldId id="276" r:id="rId12"/>
    <p:sldId id="262" r:id="rId13"/>
    <p:sldId id="270" r:id="rId14"/>
    <p:sldId id="278" r:id="rId15"/>
    <p:sldId id="265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66D0"/>
    <a:srgbClr val="B07BD7"/>
    <a:srgbClr val="BF95DF"/>
    <a:srgbClr val="9F5FCF"/>
    <a:srgbClr val="D3B5E9"/>
    <a:srgbClr val="CCCAE5"/>
    <a:srgbClr val="C7A1E3"/>
    <a:srgbClr val="FCEEEA"/>
    <a:srgbClr val="F7A9A7"/>
    <a:srgbClr val="EF0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30" autoAdjust="0"/>
  </p:normalViewPr>
  <p:slideViewPr>
    <p:cSldViewPr snapToGrid="0" showGuides="1">
      <p:cViewPr varScale="1">
        <p:scale>
          <a:sx n="78" d="100"/>
          <a:sy n="78" d="100"/>
        </p:scale>
        <p:origin x="1454" y="72"/>
      </p:cViewPr>
      <p:guideLst>
        <p:guide orient="horz" pos="2208"/>
        <p:guide pos="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7/25/2021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59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87866"/>
            <a:ext cx="3810328" cy="31909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84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78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cat</a:t>
            </a:r>
            <a:endParaRPr lang="en-US" sz="2600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741" y="975990"/>
            <a:ext cx="3810328" cy="32146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765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1159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cat</a:t>
            </a:r>
            <a:endParaRPr lang="en-US" sz="2600" i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665592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0FE1F24-46EE-4E11-A778-52C0008C14ED}"/>
              </a:ext>
            </a:extLst>
          </p:cNvPr>
          <p:cNvSpPr txBox="1"/>
          <p:nvPr/>
        </p:nvSpPr>
        <p:spPr>
          <a:xfrm>
            <a:off x="1655981" y="5008610"/>
            <a:ext cx="23346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between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3A17A5-5DA5-4A3C-A3BA-A3ACDF5099D0}"/>
              </a:ext>
            </a:extLst>
          </p:cNvPr>
          <p:cNvSpPr txBox="1"/>
          <p:nvPr/>
        </p:nvSpPr>
        <p:spPr>
          <a:xfrm>
            <a:off x="536222" y="5484482"/>
            <a:ext cx="36514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sofa and the </a:t>
            </a:r>
            <a:r>
              <a:rPr lang="en-US" sz="2600" dirty="0" err="1">
                <a:solidFill>
                  <a:srgbClr val="00B050"/>
                </a:solidFill>
              </a:rPr>
              <a:t>bookself</a:t>
            </a:r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B2B3DD-48F5-46A7-9CBE-63E39AECD080}"/>
              </a:ext>
            </a:extLst>
          </p:cNvPr>
          <p:cNvSpPr txBox="1"/>
          <p:nvPr/>
        </p:nvSpPr>
        <p:spPr>
          <a:xfrm>
            <a:off x="3359815" y="5011703"/>
            <a:ext cx="28242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D5307-A72E-432F-8496-523C23374F9C}"/>
              </a:ext>
            </a:extLst>
          </p:cNvPr>
          <p:cNvSpPr txBox="1"/>
          <p:nvPr/>
        </p:nvSpPr>
        <p:spPr>
          <a:xfrm>
            <a:off x="7951321" y="5022817"/>
            <a:ext cx="1720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38A66D-EB9D-4786-BD6A-973CCE564D43}"/>
              </a:ext>
            </a:extLst>
          </p:cNvPr>
          <p:cNvSpPr txBox="1"/>
          <p:nvPr/>
        </p:nvSpPr>
        <p:spPr>
          <a:xfrm>
            <a:off x="6112716" y="5017805"/>
            <a:ext cx="23346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behind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18BA418-9D9A-4448-BB74-1D32E176B766}"/>
              </a:ext>
            </a:extLst>
          </p:cNvPr>
          <p:cNvSpPr txBox="1"/>
          <p:nvPr/>
        </p:nvSpPr>
        <p:spPr>
          <a:xfrm>
            <a:off x="5611116" y="5483394"/>
            <a:ext cx="237707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computer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046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70537"/>
            <a:ext cx="3810328" cy="3225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84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78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girl</a:t>
            </a:r>
            <a:endParaRPr lang="en-US" sz="2600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87" y="948969"/>
            <a:ext cx="3783836" cy="326871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047654" y="5008610"/>
            <a:ext cx="3624503" cy="492443"/>
            <a:chOff x="363373" y="1271400"/>
            <a:chExt cx="3624503" cy="492443"/>
          </a:xfrm>
        </p:grpSpPr>
        <p:sp>
          <p:nvSpPr>
            <p:cNvPr id="14" name="TextBox 13"/>
            <p:cNvSpPr txBox="1"/>
            <p:nvPr/>
          </p:nvSpPr>
          <p:spPr>
            <a:xfrm>
              <a:off x="363373" y="12856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6.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314" y="1271400"/>
              <a:ext cx="316056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/>
                <a:t>The boy</a:t>
              </a:r>
              <a:endParaRPr lang="en-US" sz="2600" i="1" dirty="0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674736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57C625-ABC4-4BDD-B305-332415654233}"/>
              </a:ext>
            </a:extLst>
          </p:cNvPr>
          <p:cNvSpPr txBox="1"/>
          <p:nvPr/>
        </p:nvSpPr>
        <p:spPr>
          <a:xfrm>
            <a:off x="3371458" y="5011703"/>
            <a:ext cx="3687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C3B66-A8CC-465E-8A8A-62F628FA18ED}"/>
              </a:ext>
            </a:extLst>
          </p:cNvPr>
          <p:cNvSpPr txBox="1"/>
          <p:nvPr/>
        </p:nvSpPr>
        <p:spPr>
          <a:xfrm>
            <a:off x="8059970" y="5022817"/>
            <a:ext cx="3883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B2F744-8A60-4529-AE4C-4370EFC4FADB}"/>
              </a:ext>
            </a:extLst>
          </p:cNvPr>
          <p:cNvSpPr txBox="1"/>
          <p:nvPr/>
        </p:nvSpPr>
        <p:spPr>
          <a:xfrm>
            <a:off x="1868485" y="5005517"/>
            <a:ext cx="23635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on the sofa</a:t>
            </a:r>
            <a:r>
              <a:rPr lang="en-US" sz="26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B5DABA-A304-4A80-B6C8-069485D1F2A0}"/>
              </a:ext>
            </a:extLst>
          </p:cNvPr>
          <p:cNvSpPr txBox="1"/>
          <p:nvPr/>
        </p:nvSpPr>
        <p:spPr>
          <a:xfrm>
            <a:off x="6566024" y="5018286"/>
            <a:ext cx="1581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next to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FF660F-F074-4848-B157-3ADFACF243DD}"/>
              </a:ext>
            </a:extLst>
          </p:cNvPr>
          <p:cNvSpPr txBox="1"/>
          <p:nvPr/>
        </p:nvSpPr>
        <p:spPr>
          <a:xfrm>
            <a:off x="6050440" y="5416588"/>
            <a:ext cx="162723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sofa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5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6764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42732"/>
            <a:ext cx="78215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three sentences to describe your favourite room in your house. Write the sentences in your notebook.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26" y="1719133"/>
            <a:ext cx="5503148" cy="36690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29353"/>
            <a:ext cx="1860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</a:rPr>
              <a:t>Example: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5772" y="6052573"/>
            <a:ext cx="6257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/>
              <a:t>There’s a big bed next to the door.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71450" y="160020"/>
              <a:ext cx="8801100" cy="64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62890" y="262889"/>
              <a:ext cx="8618220" cy="6297931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42" y="367789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0" y="307229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552">
            <a:off x="6863018" y="4562645"/>
            <a:ext cx="2019718" cy="1786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34740"/>
            <a:ext cx="4865299" cy="32224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159">
            <a:off x="4692963" y="4987631"/>
            <a:ext cx="2486206" cy="16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49" y="1211764"/>
            <a:ext cx="474860" cy="51595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245095" y="1167353"/>
            <a:ext cx="3762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/>
              <a:t>Which one would you like to live in? Why?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8" y="1084840"/>
            <a:ext cx="3583219" cy="1161042"/>
          </a:xfrm>
          <a:prstGeom prst="rect">
            <a:avLst/>
          </a:prstGeom>
        </p:spPr>
      </p:pic>
      <p:sp>
        <p:nvSpPr>
          <p:cNvPr id="30" name="Oval 29"/>
          <p:cNvSpPr/>
          <p:nvPr/>
        </p:nvSpPr>
        <p:spPr>
          <a:xfrm>
            <a:off x="3172812" y="449900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1" name="Oval 30"/>
          <p:cNvSpPr/>
          <p:nvPr/>
        </p:nvSpPr>
        <p:spPr>
          <a:xfrm>
            <a:off x="5508346" y="449900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2" name="Oval 31"/>
          <p:cNvSpPr/>
          <p:nvPr/>
        </p:nvSpPr>
        <p:spPr>
          <a:xfrm>
            <a:off x="8148672" y="4098175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33" name="Parallelogram 32"/>
          <p:cNvSpPr/>
          <p:nvPr/>
        </p:nvSpPr>
        <p:spPr>
          <a:xfrm rot="21192879">
            <a:off x="1439126" y="2656505"/>
            <a:ext cx="2900179" cy="400050"/>
          </a:xfrm>
          <a:prstGeom prst="parallelogram">
            <a:avLst/>
          </a:prstGeom>
          <a:solidFill>
            <a:srgbClr val="A36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/>
          <p:cNvSpPr/>
          <p:nvPr/>
        </p:nvSpPr>
        <p:spPr>
          <a:xfrm rot="21192879">
            <a:off x="432581" y="2305685"/>
            <a:ext cx="4184177" cy="400050"/>
          </a:xfrm>
          <a:prstGeom prst="parallelogram">
            <a:avLst/>
          </a:prstGeom>
          <a:solidFill>
            <a:srgbClr val="A36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rot="21119422">
            <a:off x="470527" y="2264788"/>
            <a:ext cx="4179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There are some strange houses</a:t>
            </a:r>
          </a:p>
        </p:txBody>
      </p:sp>
      <p:sp>
        <p:nvSpPr>
          <p:cNvPr id="34" name="TextBox 33"/>
          <p:cNvSpPr txBox="1"/>
          <p:nvPr/>
        </p:nvSpPr>
        <p:spPr>
          <a:xfrm rot="21119422">
            <a:off x="1671535" y="2561536"/>
            <a:ext cx="259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around the world.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273069" y="2100294"/>
            <a:ext cx="3762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/>
              <a:t>Now work in groups.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553" y="2025772"/>
            <a:ext cx="474860" cy="47062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806587" y="2510281"/>
            <a:ext cx="41605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Draw your own strange house.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Decorate it.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Tell the class about your house.</a:t>
            </a:r>
          </a:p>
        </p:txBody>
      </p:sp>
    </p:spTree>
    <p:extLst>
      <p:ext uri="{BB962C8B-B14F-4D97-AF65-F5344CB8AC3E}">
        <p14:creationId xmlns:p14="http://schemas.microsoft.com/office/powerpoint/2010/main" val="48390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1450" y="160020"/>
              <a:ext cx="8801100" cy="64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62890" y="262889"/>
              <a:ext cx="8618220" cy="6297931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42" y="367789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0" y="307229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77" y="3149162"/>
            <a:ext cx="3546582" cy="34116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8"/>
          <a:stretch/>
        </p:blipFill>
        <p:spPr>
          <a:xfrm>
            <a:off x="5568579" y="3402914"/>
            <a:ext cx="3312531" cy="3197911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703951" y="1344928"/>
            <a:ext cx="2999369" cy="1188720"/>
          </a:xfrm>
          <a:prstGeom prst="wedgeRoundRectCallout">
            <a:avLst>
              <a:gd name="adj1" fmla="val -912"/>
              <a:gd name="adj2" fmla="val 91347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57250" y="1507501"/>
            <a:ext cx="30060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chemeClr val="bg1"/>
                </a:solidFill>
              </a:rPr>
              <a:t>Communication, Activity 4, Page 21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04" y="700768"/>
            <a:ext cx="3566160" cy="255398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522859" y="1677678"/>
            <a:ext cx="30060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>
                <a:solidFill>
                  <a:srgbClr val="FF0000"/>
                </a:solidFill>
              </a:rPr>
              <a:t>Mi’s house</a:t>
            </a:r>
          </a:p>
        </p:txBody>
      </p:sp>
    </p:spTree>
    <p:extLst>
      <p:ext uri="{BB962C8B-B14F-4D97-AF65-F5344CB8AC3E}">
        <p14:creationId xmlns:p14="http://schemas.microsoft.com/office/powerpoint/2010/main" val="503140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406342"/>
              </p:ext>
            </p:extLst>
          </p:nvPr>
        </p:nvGraphicFramePr>
        <p:xfrm>
          <a:off x="0" y="759097"/>
          <a:ext cx="9144000" cy="549220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900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3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5886">
                <a:tc>
                  <a:txBody>
                    <a:bodyPr/>
                    <a:lstStyle/>
                    <a:p>
                      <a:r>
                        <a:rPr lang="en-US" sz="3000" dirty="0"/>
                        <a:t>Now</a:t>
                      </a:r>
                      <a:r>
                        <a:rPr lang="en-US" sz="3000" baseline="0" dirty="0"/>
                        <a:t> I can …</a:t>
                      </a:r>
                      <a:endParaRPr lang="en-US" sz="3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ym typeface="Wingdings 2" panose="05020102010507070707" pitchFamily="18" charset="2"/>
                        </a:rPr>
                        <a:t>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ym typeface="Wingdings 2" panose="05020102010507070707" pitchFamily="18" charset="2"/>
                        </a:rPr>
                        <a:t>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ym typeface="Wingdings 2" panose="05020102010507070707" pitchFamily="18" charset="2"/>
                        </a:rPr>
                        <a:t>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spc="-80" baseline="0" dirty="0"/>
                        <a:t>use the </a:t>
                      </a:r>
                      <a:r>
                        <a:rPr lang="en-US" sz="2400" spc="-80" baseline="0"/>
                        <a:t>words for types of house, rooms and furniture.</a:t>
                      </a:r>
                      <a:endParaRPr lang="en-US" sz="2400" spc="-8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pronounce the sounds /</a:t>
                      </a:r>
                      <a:r>
                        <a:rPr lang="en-US" sz="2400" b="1" dirty="0"/>
                        <a:t>s</a:t>
                      </a:r>
                      <a:r>
                        <a:rPr lang="en-US" sz="2400" dirty="0"/>
                        <a:t>/ and /</a:t>
                      </a:r>
                      <a:r>
                        <a:rPr lang="en-US" sz="2400" b="1" dirty="0"/>
                        <a:t>z</a:t>
                      </a:r>
                      <a:r>
                        <a:rPr lang="en-US" sz="2400" dirty="0"/>
                        <a:t>/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at the end</a:t>
                      </a:r>
                      <a:r>
                        <a:rPr lang="en-US" sz="2400" baseline="0" dirty="0"/>
                        <a:t> of the words correctly.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use possessive case to describe possession.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use prepositions of place to describe where people or things are.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give suggestions.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read about rooms and furniture.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describe houses, rooms and furniture.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listen about someone’s house.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write an email to a friend describing my house.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9" name="Rectangle 48"/>
          <p:cNvSpPr/>
          <p:nvPr/>
        </p:nvSpPr>
        <p:spPr>
          <a:xfrm>
            <a:off x="6934102" y="4003416"/>
            <a:ext cx="45720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872036" y="394271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462280" y="3986552"/>
            <a:ext cx="640080" cy="377059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8191180" y="3986553"/>
            <a:ext cx="853657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7534186" y="395101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345253" y="396902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31443" y="4465060"/>
            <a:ext cx="45720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6870096" y="440069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480291" y="4465060"/>
            <a:ext cx="64008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8207438" y="4465060"/>
            <a:ext cx="85541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7538767" y="4416191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371015" y="4408969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938683" y="4932520"/>
            <a:ext cx="45720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6882160" y="4864489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52406" y="4935955"/>
            <a:ext cx="64008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8212003" y="4935955"/>
            <a:ext cx="82296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7523842" y="4882078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356947" y="487906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938683" y="5392516"/>
            <a:ext cx="45720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6906608" y="5313868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466861" y="5394714"/>
            <a:ext cx="64008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8226458" y="5394714"/>
            <a:ext cx="82296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7523842" y="5352410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33921" y="5352409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938683" y="5837395"/>
            <a:ext cx="45720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882160" y="576936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7452406" y="5840830"/>
            <a:ext cx="64008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8212003" y="5840830"/>
            <a:ext cx="82296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7523842" y="578695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356947" y="5783941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938683" y="1442570"/>
            <a:ext cx="45720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41984" y="141291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466861" y="1442570"/>
            <a:ext cx="64008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8173045" y="1442570"/>
            <a:ext cx="940475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7581758" y="141581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355035" y="140321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6931443" y="1997006"/>
            <a:ext cx="445523" cy="5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6922489" y="194193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480291" y="1990214"/>
            <a:ext cx="622069" cy="624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8173046" y="1990214"/>
            <a:ext cx="871792" cy="575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7573914" y="1949637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342262" y="1931580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938683" y="2685188"/>
            <a:ext cx="45720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6909909" y="263803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452162" y="2684059"/>
            <a:ext cx="640080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211758" y="2684059"/>
            <a:ext cx="901761" cy="365760"/>
          </a:xfrm>
          <a:prstGeom prst="rect">
            <a:avLst/>
          </a:prstGeom>
          <a:solidFill>
            <a:srgbClr val="E2E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/>
          <p:cNvSpPr txBox="1"/>
          <p:nvPr/>
        </p:nvSpPr>
        <p:spPr>
          <a:xfrm>
            <a:off x="7530615" y="2683389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355035" y="267832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931443" y="3328147"/>
            <a:ext cx="445523" cy="53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6882160" y="328717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7480291" y="3310717"/>
            <a:ext cx="622069" cy="587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8239888" y="3310716"/>
            <a:ext cx="822960" cy="577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7518767" y="329331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336404" y="3313961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4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3" grpId="0"/>
      <p:bldP spid="53" grpId="1"/>
      <p:bldP spid="53" grpId="2"/>
      <p:bldP spid="53" grpId="3"/>
      <p:bldP spid="53" grpId="4"/>
      <p:bldP spid="54" grpId="0"/>
      <p:bldP spid="54" grpId="1"/>
      <p:bldP spid="54" grpId="2"/>
      <p:bldP spid="54" grpId="3"/>
      <p:bldP spid="54" grpId="4"/>
      <p:bldP spid="56" grpId="0"/>
      <p:bldP spid="56" grpId="1"/>
      <p:bldP spid="56" grpId="2"/>
      <p:bldP spid="56" grpId="3"/>
      <p:bldP spid="56" grpId="4"/>
      <p:bldP spid="59" grpId="0"/>
      <p:bldP spid="59" grpId="1"/>
      <p:bldP spid="59" grpId="2"/>
      <p:bldP spid="59" grpId="3"/>
      <p:bldP spid="59" grpId="4"/>
      <p:bldP spid="60" grpId="0"/>
      <p:bldP spid="60" grpId="1"/>
      <p:bldP spid="60" grpId="2"/>
      <p:bldP spid="60" grpId="3"/>
      <p:bldP spid="60" grpId="4"/>
      <p:bldP spid="62" grpId="0"/>
      <p:bldP spid="62" grpId="1"/>
      <p:bldP spid="62" grpId="2"/>
      <p:bldP spid="62" grpId="3"/>
      <p:bldP spid="62" grpId="4"/>
      <p:bldP spid="65" grpId="0"/>
      <p:bldP spid="65" grpId="1"/>
      <p:bldP spid="65" grpId="2"/>
      <p:bldP spid="65" grpId="3"/>
      <p:bldP spid="65" grpId="4"/>
      <p:bldP spid="66" grpId="0"/>
      <p:bldP spid="66" grpId="1"/>
      <p:bldP spid="66" grpId="2"/>
      <p:bldP spid="66" grpId="3"/>
      <p:bldP spid="66" grpId="4"/>
      <p:bldP spid="68" grpId="0"/>
      <p:bldP spid="68" grpId="1"/>
      <p:bldP spid="68" grpId="2"/>
      <p:bldP spid="68" grpId="3"/>
      <p:bldP spid="68" grpId="4"/>
      <p:bldP spid="71" grpId="0"/>
      <p:bldP spid="71" grpId="1"/>
      <p:bldP spid="71" grpId="2"/>
      <p:bldP spid="71" grpId="3"/>
      <p:bldP spid="71" grpId="4"/>
      <p:bldP spid="72" grpId="0"/>
      <p:bldP spid="72" grpId="1"/>
      <p:bldP spid="72" grpId="2"/>
      <p:bldP spid="72" grpId="3"/>
      <p:bldP spid="72" grpId="4"/>
      <p:bldP spid="74" grpId="0"/>
      <p:bldP spid="74" grpId="1"/>
      <p:bldP spid="74" grpId="2"/>
      <p:bldP spid="74" grpId="3"/>
      <p:bldP spid="74" grpId="4"/>
      <p:bldP spid="77" grpId="0"/>
      <p:bldP spid="77" grpId="1"/>
      <p:bldP spid="77" grpId="2"/>
      <p:bldP spid="77" grpId="3"/>
      <p:bldP spid="77" grpId="4"/>
      <p:bldP spid="78" grpId="0"/>
      <p:bldP spid="78" grpId="1"/>
      <p:bldP spid="78" grpId="2"/>
      <p:bldP spid="78" grpId="3"/>
      <p:bldP spid="78" grpId="4"/>
      <p:bldP spid="80" grpId="0"/>
      <p:bldP spid="80" grpId="1"/>
      <p:bldP spid="80" grpId="2"/>
      <p:bldP spid="80" grpId="3"/>
      <p:bldP spid="80" grpId="4"/>
      <p:bldP spid="83" grpId="0"/>
      <p:bldP spid="83" grpId="1"/>
      <p:bldP spid="83" grpId="2"/>
      <p:bldP spid="83" grpId="3"/>
      <p:bldP spid="83" grpId="4"/>
      <p:bldP spid="84" grpId="0"/>
      <p:bldP spid="84" grpId="1"/>
      <p:bldP spid="84" grpId="2"/>
      <p:bldP spid="84" grpId="3"/>
      <p:bldP spid="84" grpId="4"/>
      <p:bldP spid="86" grpId="0"/>
      <p:bldP spid="86" grpId="1"/>
      <p:bldP spid="86" grpId="2"/>
      <p:bldP spid="86" grpId="3"/>
      <p:bldP spid="86" grpId="4"/>
      <p:bldP spid="89" grpId="0"/>
      <p:bldP spid="89" grpId="1"/>
      <p:bldP spid="89" grpId="2"/>
      <p:bldP spid="89" grpId="3"/>
      <p:bldP spid="89" grpId="4"/>
      <p:bldP spid="90" grpId="0"/>
      <p:bldP spid="90" grpId="1"/>
      <p:bldP spid="90" grpId="2"/>
      <p:bldP spid="90" grpId="3"/>
      <p:bldP spid="90" grpId="4"/>
      <p:bldP spid="92" grpId="0"/>
      <p:bldP spid="92" grpId="1"/>
      <p:bldP spid="92" grpId="2"/>
      <p:bldP spid="92" grpId="3"/>
      <p:bldP spid="92" grpId="4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6" grpId="4"/>
      <p:bldP spid="98" grpId="0"/>
      <p:bldP spid="98" grpId="1"/>
      <p:bldP spid="98" grpId="2"/>
      <p:bldP spid="98" grpId="3"/>
      <p:bldP spid="98" grpId="4"/>
      <p:bldP spid="101" grpId="0"/>
      <p:bldP spid="101" grpId="1"/>
      <p:bldP spid="101" grpId="2"/>
      <p:bldP spid="101" grpId="3"/>
      <p:bldP spid="101" grpId="4"/>
      <p:bldP spid="102" grpId="0"/>
      <p:bldP spid="102" grpId="1"/>
      <p:bldP spid="102" grpId="2"/>
      <p:bldP spid="102" grpId="3"/>
      <p:bldP spid="102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249898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" y="2842839"/>
            <a:ext cx="8892967" cy="332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7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95" y="2273026"/>
            <a:ext cx="3916623" cy="732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2269931"/>
            <a:ext cx="961782" cy="777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2" y="3661613"/>
            <a:ext cx="379594" cy="412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34" y="3715013"/>
            <a:ext cx="375944" cy="3725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82" y="4417083"/>
            <a:ext cx="369047" cy="390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0196" y="3687132"/>
            <a:ext cx="3707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Put the words into the correct group. Add a new word to each group.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42477" y="3661613"/>
            <a:ext cx="3829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Complete the second sentence with the correct possessive form.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66267" y="4389741"/>
            <a:ext cx="3977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Make sentences. Use prepositions of place.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3046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Vocabulary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62882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Grammar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95" y="6045486"/>
            <a:ext cx="3916623" cy="65649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6004144"/>
            <a:ext cx="961782" cy="7776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93" y="5154901"/>
            <a:ext cx="344522" cy="35446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38825" y="5092438"/>
            <a:ext cx="3913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Write three sentences to describe your favourite room in your house. Write the sentences in your notebook.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5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Vocabulary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0838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2" y="40631"/>
            <a:ext cx="78569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 the words into the correct group. Add a new word to each group.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986876"/>
              </p:ext>
            </p:extLst>
          </p:nvPr>
        </p:nvGraphicFramePr>
        <p:xfrm>
          <a:off x="455383" y="3505200"/>
          <a:ext cx="8129592" cy="306274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09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809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Types of</a:t>
                      </a:r>
                      <a:r>
                        <a:rPr lang="en-US" sz="2400" baseline="0" dirty="0"/>
                        <a:t> house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Rooms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Furniture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46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EE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EE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E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" name="Rounded Rectangle 38"/>
          <p:cNvSpPr/>
          <p:nvPr/>
        </p:nvSpPr>
        <p:spPr>
          <a:xfrm>
            <a:off x="455383" y="1331557"/>
            <a:ext cx="8233235" cy="167453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378207" y="1473132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78208" y="1908557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fridge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94176" y="2366205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cupboard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74402" y="1438285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dishwasher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52522" y="1899950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town house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63918" y="1908557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chest of drawers</a:t>
            </a:r>
            <a:endParaRPr lang="en-US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6445658" y="1456000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country house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692295" y="5646782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living room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378207" y="2385670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05480" y="2390309"/>
            <a:ext cx="84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flat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05480" y="1473132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05481" y="1913140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sink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01B99C-5819-486C-B263-8D5257850107}"/>
              </a:ext>
            </a:extLst>
          </p:cNvPr>
          <p:cNvSpPr txBox="1"/>
          <p:nvPr/>
        </p:nvSpPr>
        <p:spPr>
          <a:xfrm>
            <a:off x="1277008" y="4238773"/>
            <a:ext cx="86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flat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BE41AF-1721-45D6-B4FE-A727DAAE39E0}"/>
              </a:ext>
            </a:extLst>
          </p:cNvPr>
          <p:cNvSpPr txBox="1"/>
          <p:nvPr/>
        </p:nvSpPr>
        <p:spPr>
          <a:xfrm>
            <a:off x="944939" y="4697633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town house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049FE2-F0A9-4CFC-8F2B-BD0A4443AAFD}"/>
              </a:ext>
            </a:extLst>
          </p:cNvPr>
          <p:cNvSpPr txBox="1"/>
          <p:nvPr/>
        </p:nvSpPr>
        <p:spPr>
          <a:xfrm>
            <a:off x="770297" y="5238685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country house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3D32D-BB3A-449D-8EBE-B9942ADCC8B9}"/>
              </a:ext>
            </a:extLst>
          </p:cNvPr>
          <p:cNvSpPr txBox="1"/>
          <p:nvPr/>
        </p:nvSpPr>
        <p:spPr>
          <a:xfrm>
            <a:off x="6116424" y="4238772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chest of drawers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586D9B-6683-443B-89C4-41EDAD152B10}"/>
              </a:ext>
            </a:extLst>
          </p:cNvPr>
          <p:cNvSpPr txBox="1"/>
          <p:nvPr/>
        </p:nvSpPr>
        <p:spPr>
          <a:xfrm>
            <a:off x="6892766" y="4700437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sink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864CD66-7E0F-4BAF-98D8-9B8325796CE8}"/>
              </a:ext>
            </a:extLst>
          </p:cNvPr>
          <p:cNvSpPr txBox="1"/>
          <p:nvPr/>
        </p:nvSpPr>
        <p:spPr>
          <a:xfrm>
            <a:off x="6758031" y="5162102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B050"/>
                </a:solidFill>
              </a:rPr>
              <a:t>fridge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1806F95-9241-4496-900E-220ADDA40623}"/>
              </a:ext>
            </a:extLst>
          </p:cNvPr>
          <p:cNvSpPr txBox="1"/>
          <p:nvPr/>
        </p:nvSpPr>
        <p:spPr>
          <a:xfrm>
            <a:off x="6445658" y="5623767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dishwasher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4C6662-8008-4EAF-A66E-19660817D7D0}"/>
              </a:ext>
            </a:extLst>
          </p:cNvPr>
          <p:cNvSpPr txBox="1"/>
          <p:nvPr/>
        </p:nvSpPr>
        <p:spPr>
          <a:xfrm>
            <a:off x="6458150" y="6085432"/>
            <a:ext cx="151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cupboard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A5D252-E7C7-4D9B-974C-7106C179D3D0}"/>
              </a:ext>
            </a:extLst>
          </p:cNvPr>
          <p:cNvSpPr txBox="1"/>
          <p:nvPr/>
        </p:nvSpPr>
        <p:spPr>
          <a:xfrm>
            <a:off x="3748135" y="4236614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bedroom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91EABC-A8BC-4A7C-9F20-5B96C3DBB7F2}"/>
              </a:ext>
            </a:extLst>
          </p:cNvPr>
          <p:cNvSpPr txBox="1"/>
          <p:nvPr/>
        </p:nvSpPr>
        <p:spPr>
          <a:xfrm>
            <a:off x="3619514" y="4700437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bathroom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030E95-FB0A-4257-8936-4D5A714E0791}"/>
              </a:ext>
            </a:extLst>
          </p:cNvPr>
          <p:cNvSpPr txBox="1"/>
          <p:nvPr/>
        </p:nvSpPr>
        <p:spPr>
          <a:xfrm>
            <a:off x="3951265" y="5185117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kitchen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BDA54DF-0B27-4BCB-BD6A-3E63F4FC20E9}"/>
              </a:ext>
            </a:extLst>
          </p:cNvPr>
          <p:cNvSpPr txBox="1"/>
          <p:nvPr/>
        </p:nvSpPr>
        <p:spPr>
          <a:xfrm>
            <a:off x="2382579" y="1468097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BC94390-FD75-4688-A536-9D6D21A0CA57}"/>
              </a:ext>
            </a:extLst>
          </p:cNvPr>
          <p:cNvSpPr txBox="1"/>
          <p:nvPr/>
        </p:nvSpPr>
        <p:spPr>
          <a:xfrm>
            <a:off x="2382580" y="1903522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fridge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C5908BC-1D54-4197-91E3-CDD95912442B}"/>
              </a:ext>
            </a:extLst>
          </p:cNvPr>
          <p:cNvSpPr txBox="1"/>
          <p:nvPr/>
        </p:nvSpPr>
        <p:spPr>
          <a:xfrm>
            <a:off x="4390928" y="2368790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cupboard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ABAA54D-86EC-4275-8B8E-F9E31B902BF8}"/>
              </a:ext>
            </a:extLst>
          </p:cNvPr>
          <p:cNvSpPr txBox="1"/>
          <p:nvPr/>
        </p:nvSpPr>
        <p:spPr>
          <a:xfrm>
            <a:off x="4278774" y="1443082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dishwasher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28B0B3-6ECF-46E6-97E1-A8AB3BCAEAA2}"/>
              </a:ext>
            </a:extLst>
          </p:cNvPr>
          <p:cNvSpPr txBox="1"/>
          <p:nvPr/>
        </p:nvSpPr>
        <p:spPr>
          <a:xfrm>
            <a:off x="4256894" y="1894915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town house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54AB4DA-CE03-4FDB-A58F-E023F89FFF08}"/>
              </a:ext>
            </a:extLst>
          </p:cNvPr>
          <p:cNvSpPr txBox="1"/>
          <p:nvPr/>
        </p:nvSpPr>
        <p:spPr>
          <a:xfrm>
            <a:off x="6368290" y="1903522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chest of drawers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ED4A25-C5AD-4048-9851-67C8978E2550}"/>
              </a:ext>
            </a:extLst>
          </p:cNvPr>
          <p:cNvSpPr txBox="1"/>
          <p:nvPr/>
        </p:nvSpPr>
        <p:spPr>
          <a:xfrm>
            <a:off x="6440198" y="1460797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country house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B97C571-F316-44CA-B977-D8D626997B30}"/>
              </a:ext>
            </a:extLst>
          </p:cNvPr>
          <p:cNvSpPr txBox="1"/>
          <p:nvPr/>
        </p:nvSpPr>
        <p:spPr>
          <a:xfrm>
            <a:off x="2382579" y="2388255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14DA2F1-A92A-4B5D-A38B-D777DBD8D6E2}"/>
              </a:ext>
            </a:extLst>
          </p:cNvPr>
          <p:cNvSpPr txBox="1"/>
          <p:nvPr/>
        </p:nvSpPr>
        <p:spPr>
          <a:xfrm>
            <a:off x="909852" y="2385274"/>
            <a:ext cx="84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flat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8D099EE-BD02-4AAA-B641-26C00FBB1DF6}"/>
              </a:ext>
            </a:extLst>
          </p:cNvPr>
          <p:cNvSpPr txBox="1"/>
          <p:nvPr/>
        </p:nvSpPr>
        <p:spPr>
          <a:xfrm>
            <a:off x="909852" y="1468097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EDA4730-A791-4AA0-B193-2D92612947E2}"/>
              </a:ext>
            </a:extLst>
          </p:cNvPr>
          <p:cNvSpPr txBox="1"/>
          <p:nvPr/>
        </p:nvSpPr>
        <p:spPr>
          <a:xfrm>
            <a:off x="909853" y="1908105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sink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24B5373-72AD-470A-90C7-7A244D9D68B7}"/>
              </a:ext>
            </a:extLst>
          </p:cNvPr>
          <p:cNvSpPr txBox="1"/>
          <p:nvPr/>
        </p:nvSpPr>
        <p:spPr>
          <a:xfrm>
            <a:off x="6671044" y="2351038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living room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7C7873A-6789-401B-B7B5-363D9478C8B8}"/>
              </a:ext>
            </a:extLst>
          </p:cNvPr>
          <p:cNvSpPr txBox="1"/>
          <p:nvPr/>
        </p:nvSpPr>
        <p:spPr>
          <a:xfrm>
            <a:off x="6667794" y="2351038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living room</a:t>
            </a:r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69 L 0.05503 0.269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35486 0.40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43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0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2.22222E-6 L -0.6132 0.550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90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4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139 L 0.14948 0.4053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8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14774 0.3361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2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33316 0.5425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2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6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1.11111E-6 L -0.32586 0.48032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9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231 L -0.02743 0.3409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5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65417 0.40787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9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479 0.47408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1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3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0.23663 0.61042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3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5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4.81481E-6 L 0.23403 0.54212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15" y="2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1" grpId="0"/>
      <p:bldP spid="52" grpId="0"/>
      <p:bldP spid="53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59" grpId="1"/>
      <p:bldP spid="59" grpId="2"/>
      <p:bldP spid="59" grpId="3"/>
      <p:bldP spid="60" grpId="1"/>
      <p:bldP spid="60" grpId="2"/>
      <p:bldP spid="60" grpId="3"/>
      <p:bldP spid="61" grpId="1"/>
      <p:bldP spid="61" grpId="2"/>
      <p:bldP spid="61" grpId="3"/>
      <p:bldP spid="62" grpId="1"/>
      <p:bldP spid="62" grpId="2"/>
      <p:bldP spid="62" grpId="3"/>
      <p:bldP spid="63" grpId="1"/>
      <p:bldP spid="63" grpId="2"/>
      <p:bldP spid="63" grpId="3"/>
      <p:bldP spid="64" grpId="1"/>
      <p:bldP spid="64" grpId="2"/>
      <p:bldP spid="64" grpId="3"/>
      <p:bldP spid="65" grpId="1"/>
      <p:bldP spid="65" grpId="2"/>
      <p:bldP spid="65" grpId="3"/>
      <p:bldP spid="66" grpId="1"/>
      <p:bldP spid="66" grpId="2"/>
      <p:bldP spid="66" grpId="3"/>
      <p:bldP spid="67" grpId="1"/>
      <p:bldP spid="67" grpId="2"/>
      <p:bldP spid="67" grpId="3"/>
      <p:bldP spid="68" grpId="1"/>
      <p:bldP spid="68" grpId="2"/>
      <p:bldP spid="68" grpId="3"/>
      <p:bldP spid="69" grpId="1"/>
      <p:bldP spid="69" grpId="2"/>
      <p:bldP spid="69" grpId="3"/>
      <p:bldP spid="70" grpId="0"/>
      <p:bldP spid="71" grpId="0"/>
      <p:bldP spid="71" grpId="1"/>
      <p:bldP spid="7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Grammar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243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7397" y="68143"/>
            <a:ext cx="76084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second sentence with the correct possessive form.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-28757" y="1099683"/>
            <a:ext cx="9022673" cy="5854323"/>
          </a:xfrm>
          <a:prstGeom prst="roundRect">
            <a:avLst/>
          </a:prstGeom>
          <a:solidFill>
            <a:srgbClr val="C0E6EA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58512" y="1195862"/>
            <a:ext cx="8804260" cy="5585024"/>
          </a:xfrm>
          <a:prstGeom prst="roundRect">
            <a:avLst/>
          </a:prstGeom>
          <a:solidFill>
            <a:srgbClr val="05A0B8"/>
          </a:solidFill>
          <a:ln>
            <a:solidFill>
              <a:srgbClr val="05A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97578" y="1301238"/>
            <a:ext cx="8726128" cy="564356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1336117" y="1559527"/>
            <a:ext cx="6081953" cy="470318"/>
            <a:chOff x="363373" y="1262747"/>
            <a:chExt cx="6081953" cy="470318"/>
          </a:xfrm>
        </p:grpSpPr>
        <p:sp>
          <p:nvSpPr>
            <p:cNvPr id="43" name="TextBox 42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teacher has a house next to our house.</a:t>
              </a:r>
              <a:endParaRPr lang="en-US" sz="2400" i="1"/>
            </a:p>
          </p:txBody>
        </p:sp>
      </p:grpSp>
      <p:cxnSp>
        <p:nvCxnSpPr>
          <p:cNvPr id="93" name="Straight Arrow Connector 92"/>
          <p:cNvCxnSpPr/>
          <p:nvPr/>
        </p:nvCxnSpPr>
        <p:spPr>
          <a:xfrm>
            <a:off x="1347547" y="234315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1790339" y="2038498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Our house is next to my</a:t>
            </a:r>
            <a:endParaRPr lang="en-US" sz="2400" i="1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4852211" y="2366010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1326398" y="2596342"/>
            <a:ext cx="6081953" cy="470318"/>
            <a:chOff x="363373" y="1262747"/>
            <a:chExt cx="6081953" cy="470318"/>
          </a:xfrm>
        </p:grpSpPr>
        <p:sp>
          <p:nvSpPr>
            <p:cNvPr id="106" name="TextBox 105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brother has a TV.</a:t>
              </a:r>
              <a:endParaRPr lang="en-US" sz="2400" i="1"/>
            </a:p>
          </p:txBody>
        </p:sp>
      </p:grpSp>
      <p:cxnSp>
        <p:nvCxnSpPr>
          <p:cNvPr id="102" name="Straight Arrow Connector 101"/>
          <p:cNvCxnSpPr/>
          <p:nvPr/>
        </p:nvCxnSpPr>
        <p:spPr>
          <a:xfrm>
            <a:off x="1337828" y="3379965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780620" y="3075313"/>
            <a:ext cx="142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is my</a:t>
            </a:r>
            <a:endParaRPr lang="en-US" sz="2400" i="1" dirty="0"/>
          </a:p>
        </p:txBody>
      </p:sp>
      <p:cxnSp>
        <p:nvCxnSpPr>
          <p:cNvPr id="105" name="Straight Connector 104"/>
          <p:cNvCxnSpPr/>
          <p:nvPr/>
        </p:nvCxnSpPr>
        <p:spPr>
          <a:xfrm>
            <a:off x="3116562" y="3402825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108"/>
          <p:cNvGrpSpPr/>
          <p:nvPr/>
        </p:nvGrpSpPr>
        <p:grpSpPr>
          <a:xfrm>
            <a:off x="1345836" y="3599846"/>
            <a:ext cx="6081953" cy="470318"/>
            <a:chOff x="363373" y="1262747"/>
            <a:chExt cx="6081953" cy="470318"/>
          </a:xfrm>
        </p:grpSpPr>
        <p:sp>
          <p:nvSpPr>
            <p:cNvPr id="114" name="TextBox 11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Elena has a big bookshelf in her bedroom.</a:t>
              </a:r>
              <a:endParaRPr lang="en-US" sz="2400" i="1" dirty="0"/>
            </a:p>
          </p:txBody>
        </p:sp>
      </p:grpSp>
      <p:cxnSp>
        <p:nvCxnSpPr>
          <p:cNvPr id="110" name="Straight Arrow Connector 109"/>
          <p:cNvCxnSpPr/>
          <p:nvPr/>
        </p:nvCxnSpPr>
        <p:spPr>
          <a:xfrm>
            <a:off x="1357266" y="4383469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1800058" y="4078817"/>
            <a:ext cx="3442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There’s a big bookshelf in</a:t>
            </a:r>
          </a:p>
        </p:txBody>
      </p:sp>
      <p:cxnSp>
        <p:nvCxnSpPr>
          <p:cNvPr id="113" name="Straight Connector 112"/>
          <p:cNvCxnSpPr/>
          <p:nvPr/>
        </p:nvCxnSpPr>
        <p:spPr>
          <a:xfrm>
            <a:off x="5056240" y="4406329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1336117" y="463666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00058" y="4645314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My grandfather likes the kitchen the best.</a:t>
            </a:r>
            <a:endParaRPr lang="en-US" sz="2400" i="1" dirty="0"/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1347547" y="5420284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1790339" y="5115632"/>
            <a:ext cx="2485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kitchen is my</a:t>
            </a:r>
            <a:endParaRPr lang="en-US" sz="2400" i="1" dirty="0"/>
          </a:p>
        </p:txBody>
      </p:sp>
      <p:cxnSp>
        <p:nvCxnSpPr>
          <p:cNvPr id="121" name="Straight Connector 120"/>
          <p:cNvCxnSpPr/>
          <p:nvPr/>
        </p:nvCxnSpPr>
        <p:spPr>
          <a:xfrm>
            <a:off x="4052111" y="5443144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1345836" y="5621004"/>
            <a:ext cx="6081953" cy="470318"/>
            <a:chOff x="363373" y="1262747"/>
            <a:chExt cx="6081953" cy="470318"/>
          </a:xfrm>
        </p:grpSpPr>
        <p:sp>
          <p:nvSpPr>
            <p:cNvPr id="130" name="TextBox 12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aunt has a daughter, Vy.</a:t>
              </a:r>
              <a:endParaRPr lang="en-US" sz="2400" i="1"/>
            </a:p>
          </p:txBody>
        </p:sp>
      </p:grpSp>
      <p:cxnSp>
        <p:nvCxnSpPr>
          <p:cNvPr id="126" name="Straight Arrow Connector 125"/>
          <p:cNvCxnSpPr/>
          <p:nvPr/>
        </p:nvCxnSpPr>
        <p:spPr>
          <a:xfrm>
            <a:off x="1357266" y="6404627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1800058" y="6099975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I’m            cousin.</a:t>
            </a:r>
            <a:endParaRPr lang="en-US" sz="2400" i="1" dirty="0"/>
          </a:p>
        </p:txBody>
      </p:sp>
      <p:cxnSp>
        <p:nvCxnSpPr>
          <p:cNvPr id="129" name="Straight Connector 128"/>
          <p:cNvCxnSpPr/>
          <p:nvPr/>
        </p:nvCxnSpPr>
        <p:spPr>
          <a:xfrm>
            <a:off x="2347330" y="6427487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A7B628B-F3EA-4708-8ECE-4201B1BFDE8C}"/>
              </a:ext>
            </a:extLst>
          </p:cNvPr>
          <p:cNvSpPr txBox="1"/>
          <p:nvPr/>
        </p:nvSpPr>
        <p:spPr>
          <a:xfrm>
            <a:off x="4806282" y="2033270"/>
            <a:ext cx="1354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teacher’s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8686C90-A5BB-4705-A28C-C21969498C13}"/>
              </a:ext>
            </a:extLst>
          </p:cNvPr>
          <p:cNvSpPr txBox="1"/>
          <p:nvPr/>
        </p:nvSpPr>
        <p:spPr>
          <a:xfrm>
            <a:off x="3071066" y="3082887"/>
            <a:ext cx="1328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brother’s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E3C71A6-6272-4F1E-AB0C-E0E5D9C4A483}"/>
              </a:ext>
            </a:extLst>
          </p:cNvPr>
          <p:cNvSpPr txBox="1"/>
          <p:nvPr/>
        </p:nvSpPr>
        <p:spPr>
          <a:xfrm>
            <a:off x="5015473" y="4077014"/>
            <a:ext cx="1047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Elena’s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671914E-529B-4A9C-91E4-94FEBDA58289}"/>
              </a:ext>
            </a:extLst>
          </p:cNvPr>
          <p:cNvSpPr txBox="1"/>
          <p:nvPr/>
        </p:nvSpPr>
        <p:spPr>
          <a:xfrm>
            <a:off x="4036397" y="5108683"/>
            <a:ext cx="1852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grandfather’s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824A4D-890B-4E3D-920E-B02CD7EFC355}"/>
              </a:ext>
            </a:extLst>
          </p:cNvPr>
          <p:cNvSpPr txBox="1"/>
          <p:nvPr/>
        </p:nvSpPr>
        <p:spPr>
          <a:xfrm>
            <a:off x="2347330" y="6082669"/>
            <a:ext cx="68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</a:rPr>
              <a:t>Vy’s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82CBE9-975F-4D55-BE74-5290796B98CD}"/>
              </a:ext>
            </a:extLst>
          </p:cNvPr>
          <p:cNvSpPr txBox="1"/>
          <p:nvPr/>
        </p:nvSpPr>
        <p:spPr>
          <a:xfrm>
            <a:off x="5560596" y="2042091"/>
            <a:ext cx="1031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house.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F50F5A-4CC9-4F70-BF72-3FED636E935E}"/>
              </a:ext>
            </a:extLst>
          </p:cNvPr>
          <p:cNvSpPr txBox="1"/>
          <p:nvPr/>
        </p:nvSpPr>
        <p:spPr>
          <a:xfrm>
            <a:off x="6055100" y="2036695"/>
            <a:ext cx="1031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house.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19D353B-420D-4E77-B5D3-9DBEAE983C83}"/>
              </a:ext>
            </a:extLst>
          </p:cNvPr>
          <p:cNvSpPr txBox="1"/>
          <p:nvPr/>
        </p:nvSpPr>
        <p:spPr>
          <a:xfrm>
            <a:off x="3804034" y="3066660"/>
            <a:ext cx="686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TV.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F38B30-717A-4EA1-8FD4-7E6CFDD7A4C8}"/>
              </a:ext>
            </a:extLst>
          </p:cNvPr>
          <p:cNvSpPr txBox="1"/>
          <p:nvPr/>
        </p:nvSpPr>
        <p:spPr>
          <a:xfrm>
            <a:off x="4275700" y="3075533"/>
            <a:ext cx="686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TV.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188C0F8-AA33-4A92-8CB4-5E33F9C6AA49}"/>
              </a:ext>
            </a:extLst>
          </p:cNvPr>
          <p:cNvSpPr txBox="1"/>
          <p:nvPr/>
        </p:nvSpPr>
        <p:spPr>
          <a:xfrm>
            <a:off x="5725683" y="4079405"/>
            <a:ext cx="142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bedroom.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27D762-8491-4A00-8D17-0F041A914443}"/>
              </a:ext>
            </a:extLst>
          </p:cNvPr>
          <p:cNvSpPr txBox="1"/>
          <p:nvPr/>
        </p:nvSpPr>
        <p:spPr>
          <a:xfrm>
            <a:off x="6001071" y="4078817"/>
            <a:ext cx="142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bedroom.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162B62-EEEF-4DEE-AE7D-9E87D7EE37FF}"/>
              </a:ext>
            </a:extLst>
          </p:cNvPr>
          <p:cNvSpPr txBox="1"/>
          <p:nvPr/>
        </p:nvSpPr>
        <p:spPr>
          <a:xfrm>
            <a:off x="4739641" y="5116446"/>
            <a:ext cx="2198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favourite</a:t>
            </a:r>
            <a:r>
              <a:rPr lang="en-US" sz="2400" dirty="0"/>
              <a:t> room.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F8934F2-3824-4110-85AA-9B62A6E2D38B}"/>
              </a:ext>
            </a:extLst>
          </p:cNvPr>
          <p:cNvSpPr txBox="1"/>
          <p:nvPr/>
        </p:nvSpPr>
        <p:spPr>
          <a:xfrm>
            <a:off x="5776090" y="5106221"/>
            <a:ext cx="2198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favourite</a:t>
            </a:r>
            <a:r>
              <a:rPr lang="en-US" sz="2400" dirty="0"/>
              <a:t> room.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/>
      <p:bldP spid="51" grpId="0"/>
      <p:bldP spid="52" grpId="0"/>
      <p:bldP spid="53" grpId="0"/>
      <p:bldP spid="55" grpId="0"/>
      <p:bldP spid="56" grpId="0"/>
      <p:bldP spid="58" grpId="0"/>
      <p:bldP spid="59" grpId="0"/>
      <p:bldP spid="61" grpId="0"/>
      <p:bldP spid="62" grpId="0"/>
      <p:bldP spid="64" grpId="0"/>
      <p:bldP spid="6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1815" y="177822"/>
            <a:ext cx="76585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600"/>
              <a:t>Make sentences. Use prepositions of place.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8" y="1116330"/>
            <a:ext cx="2503564" cy="219456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29" y="1139762"/>
            <a:ext cx="2503564" cy="21476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50" y="1212716"/>
            <a:ext cx="2503564" cy="209658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8" y="4101398"/>
            <a:ext cx="2503564" cy="21121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29" y="4097815"/>
            <a:ext cx="2503564" cy="211935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50" y="4123522"/>
            <a:ext cx="2503564" cy="2162732"/>
          </a:xfrm>
          <a:prstGeom prst="rect">
            <a:avLst/>
          </a:prstGeom>
        </p:spPr>
      </p:pic>
      <p:sp>
        <p:nvSpPr>
          <p:cNvPr id="47" name="Oval 46"/>
          <p:cNvSpPr/>
          <p:nvPr/>
        </p:nvSpPr>
        <p:spPr>
          <a:xfrm>
            <a:off x="1606902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48" name="Oval 47"/>
          <p:cNvSpPr/>
          <p:nvPr/>
        </p:nvSpPr>
        <p:spPr>
          <a:xfrm>
            <a:off x="4480923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49" name="Oval 48"/>
          <p:cNvSpPr/>
          <p:nvPr/>
        </p:nvSpPr>
        <p:spPr>
          <a:xfrm>
            <a:off x="7354944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50" name="Oval 49"/>
          <p:cNvSpPr/>
          <p:nvPr/>
        </p:nvSpPr>
        <p:spPr>
          <a:xfrm>
            <a:off x="1606902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51" name="Oval 50"/>
          <p:cNvSpPr/>
          <p:nvPr/>
        </p:nvSpPr>
        <p:spPr>
          <a:xfrm>
            <a:off x="4480923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52" name="Oval 51"/>
          <p:cNvSpPr/>
          <p:nvPr/>
        </p:nvSpPr>
        <p:spPr>
          <a:xfrm>
            <a:off x="7354944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51159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dog</a:t>
            </a:r>
            <a:endParaRPr lang="en-US" sz="2600" i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EFACCE-88A6-4B07-883B-0D84ACD8910F}"/>
              </a:ext>
            </a:extLst>
          </p:cNvPr>
          <p:cNvSpPr txBox="1"/>
          <p:nvPr/>
        </p:nvSpPr>
        <p:spPr>
          <a:xfrm>
            <a:off x="6308614" y="5011703"/>
            <a:ext cx="25083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in front of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13306"/>
            <a:ext cx="3810328" cy="334003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71844" y="5008610"/>
            <a:ext cx="3624503" cy="492443"/>
            <a:chOff x="363373" y="1271400"/>
            <a:chExt cx="3624503" cy="492443"/>
          </a:xfrm>
        </p:grpSpPr>
        <p:sp>
          <p:nvSpPr>
            <p:cNvPr id="6" name="TextBox 5"/>
            <p:cNvSpPr txBox="1"/>
            <p:nvPr/>
          </p:nvSpPr>
          <p:spPr>
            <a:xfrm>
              <a:off x="363373" y="12856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7314" y="1271400"/>
              <a:ext cx="316056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/>
                <a:t>The cat</a:t>
              </a:r>
              <a:endParaRPr lang="en-US" sz="2600" i="1" dirty="0"/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741" y="948969"/>
            <a:ext cx="3810328" cy="32687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765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74736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4EE45C5-1D08-4461-AAA6-EE8865FC3011}"/>
              </a:ext>
            </a:extLst>
          </p:cNvPr>
          <p:cNvSpPr txBox="1"/>
          <p:nvPr/>
        </p:nvSpPr>
        <p:spPr>
          <a:xfrm>
            <a:off x="1897981" y="5015349"/>
            <a:ext cx="23635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on the table</a:t>
            </a:r>
            <a:r>
              <a:rPr lang="en-US" sz="26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A3D05B-493A-40BC-8044-7F9C78137292}"/>
              </a:ext>
            </a:extLst>
          </p:cNvPr>
          <p:cNvSpPr txBox="1"/>
          <p:nvPr/>
        </p:nvSpPr>
        <p:spPr>
          <a:xfrm>
            <a:off x="3364081" y="5001871"/>
            <a:ext cx="1720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60AE18-01AB-44D1-AF56-3BDA237347CE}"/>
              </a:ext>
            </a:extLst>
          </p:cNvPr>
          <p:cNvSpPr txBox="1"/>
          <p:nvPr/>
        </p:nvSpPr>
        <p:spPr>
          <a:xfrm>
            <a:off x="8053357" y="5001871"/>
            <a:ext cx="27038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C6C10C-48EA-458F-9DA5-E2E1667917E4}"/>
              </a:ext>
            </a:extLst>
          </p:cNvPr>
          <p:cNvSpPr txBox="1"/>
          <p:nvPr/>
        </p:nvSpPr>
        <p:spPr>
          <a:xfrm>
            <a:off x="5912805" y="5397927"/>
            <a:ext cx="2286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doghouse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677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16" grpId="0"/>
      <p:bldP spid="18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1561</TotalTime>
  <Words>511</Words>
  <Application>Microsoft Office PowerPoint</Application>
  <PresentationFormat>On-screen Show (4:3)</PresentationFormat>
  <Paragraphs>167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Lenovo</cp:lastModifiedBy>
  <cp:revision>110</cp:revision>
  <dcterms:created xsi:type="dcterms:W3CDTF">2020-12-09T02:04:09Z</dcterms:created>
  <dcterms:modified xsi:type="dcterms:W3CDTF">2021-07-24T19:49:00Z</dcterms:modified>
</cp:coreProperties>
</file>