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7"/>
  </p:notesMasterIdLst>
  <p:handoutMasterIdLst>
    <p:handoutMasterId r:id="rId48"/>
  </p:handoutMasterIdLst>
  <p:sldIdLst>
    <p:sldId id="256" r:id="rId2"/>
    <p:sldId id="399" r:id="rId3"/>
    <p:sldId id="302" r:id="rId4"/>
    <p:sldId id="389" r:id="rId5"/>
    <p:sldId id="400" r:id="rId6"/>
    <p:sldId id="303" r:id="rId7"/>
    <p:sldId id="388" r:id="rId8"/>
    <p:sldId id="387" r:id="rId9"/>
    <p:sldId id="304" r:id="rId10"/>
    <p:sldId id="365" r:id="rId11"/>
    <p:sldId id="397" r:id="rId12"/>
    <p:sldId id="396" r:id="rId13"/>
    <p:sldId id="392" r:id="rId14"/>
    <p:sldId id="395" r:id="rId15"/>
    <p:sldId id="394" r:id="rId16"/>
    <p:sldId id="401" r:id="rId17"/>
    <p:sldId id="390" r:id="rId18"/>
    <p:sldId id="312" r:id="rId19"/>
    <p:sldId id="336" r:id="rId20"/>
    <p:sldId id="263" r:id="rId21"/>
    <p:sldId id="347" r:id="rId22"/>
    <p:sldId id="351" r:id="rId23"/>
    <p:sldId id="350" r:id="rId24"/>
    <p:sldId id="352" r:id="rId25"/>
    <p:sldId id="353" r:id="rId26"/>
    <p:sldId id="382" r:id="rId27"/>
    <p:sldId id="366" r:id="rId28"/>
    <p:sldId id="355" r:id="rId29"/>
    <p:sldId id="386" r:id="rId30"/>
    <p:sldId id="356" r:id="rId31"/>
    <p:sldId id="373" r:id="rId32"/>
    <p:sldId id="364" r:id="rId33"/>
    <p:sldId id="375" r:id="rId34"/>
    <p:sldId id="363" r:id="rId35"/>
    <p:sldId id="402" r:id="rId36"/>
    <p:sldId id="377" r:id="rId37"/>
    <p:sldId id="376" r:id="rId38"/>
    <p:sldId id="380" r:id="rId39"/>
    <p:sldId id="379" r:id="rId40"/>
    <p:sldId id="403" r:id="rId41"/>
    <p:sldId id="294" r:id="rId42"/>
    <p:sldId id="301" r:id="rId43"/>
    <p:sldId id="407" r:id="rId44"/>
    <p:sldId id="329" r:id="rId45"/>
    <p:sldId id="28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86576"/>
  </p:normalViewPr>
  <p:slideViewPr>
    <p:cSldViewPr snapToGrid="0">
      <p:cViewPr varScale="1">
        <p:scale>
          <a:sx n="60" d="100"/>
          <a:sy n="60" d="100"/>
        </p:scale>
        <p:origin x="893" y="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505191A-479F-4991-A92A-1454A4E96B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FD9328C3-043B-48AE-81EF-375547673A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9A87BF-7763-4B95-B487-1FBC70C04FD3}" type="datetimeFigureOut">
              <a:rPr lang="en-US" smtClean="0"/>
              <a:t>6/21/2024</a:t>
            </a:fld>
            <a:endParaRPr lang="en-US"/>
          </a:p>
        </p:txBody>
      </p:sp>
      <p:sp>
        <p:nvSpPr>
          <p:cNvPr id="4" name="Footer Placeholder 3">
            <a:extLst>
              <a:ext uri="{FF2B5EF4-FFF2-40B4-BE49-F238E27FC236}">
                <a16:creationId xmlns:a16="http://schemas.microsoft.com/office/drawing/2014/main" xmlns="" id="{C1E8DE82-734A-4DE2-AE0F-CC1FE02612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76CF40E4-96D2-46C9-8603-272736E048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E52984-718F-45C0-B381-94C5A1D75A5F}" type="slidenum">
              <a:rPr lang="en-US" smtClean="0"/>
              <a:t>‹#›</a:t>
            </a:fld>
            <a:endParaRPr lang="en-US"/>
          </a:p>
        </p:txBody>
      </p:sp>
    </p:spTree>
    <p:extLst>
      <p:ext uri="{BB962C8B-B14F-4D97-AF65-F5344CB8AC3E}">
        <p14:creationId xmlns:p14="http://schemas.microsoft.com/office/powerpoint/2010/main" val="2501744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2768D-FD6B-4897-9518-E91855F4BFA8}" type="datetimeFigureOut">
              <a:rPr lang="en-US" smtClean="0"/>
              <a:t>6/21/2024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52C76-AC56-448E-87A1-FA90F95D9A78}" type="slidenum">
              <a:rPr lang="en-US" smtClean="0"/>
              <a:t>‹#›</a:t>
            </a:fld>
            <a:endParaRPr lang="en-US"/>
          </a:p>
        </p:txBody>
      </p:sp>
    </p:spTree>
    <p:extLst>
      <p:ext uri="{BB962C8B-B14F-4D97-AF65-F5344CB8AC3E}">
        <p14:creationId xmlns:p14="http://schemas.microsoft.com/office/powerpoint/2010/main" val="23931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52C76-AC56-448E-87A1-FA90F95D9A78}" type="slidenum">
              <a:rPr lang="en-US" smtClean="0"/>
              <a:t>1</a:t>
            </a:fld>
            <a:endParaRPr lang="en-US"/>
          </a:p>
        </p:txBody>
      </p:sp>
    </p:spTree>
    <p:extLst>
      <p:ext uri="{BB962C8B-B14F-4D97-AF65-F5344CB8AC3E}">
        <p14:creationId xmlns:p14="http://schemas.microsoft.com/office/powerpoint/2010/main" val="3247516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23</a:t>
            </a:fld>
            <a:endParaRPr lang="en-US"/>
          </a:p>
        </p:txBody>
      </p:sp>
    </p:spTree>
    <p:extLst>
      <p:ext uri="{BB962C8B-B14F-4D97-AF65-F5344CB8AC3E}">
        <p14:creationId xmlns:p14="http://schemas.microsoft.com/office/powerpoint/2010/main" val="402046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24</a:t>
            </a:fld>
            <a:endParaRPr lang="en-US"/>
          </a:p>
        </p:txBody>
      </p:sp>
    </p:spTree>
    <p:extLst>
      <p:ext uri="{BB962C8B-B14F-4D97-AF65-F5344CB8AC3E}">
        <p14:creationId xmlns:p14="http://schemas.microsoft.com/office/powerpoint/2010/main" val="257347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25</a:t>
            </a:fld>
            <a:endParaRPr lang="en-US"/>
          </a:p>
        </p:txBody>
      </p:sp>
    </p:spTree>
    <p:extLst>
      <p:ext uri="{BB962C8B-B14F-4D97-AF65-F5344CB8AC3E}">
        <p14:creationId xmlns:p14="http://schemas.microsoft.com/office/powerpoint/2010/main" val="3855516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30</a:t>
            </a:fld>
            <a:endParaRPr lang="en-US"/>
          </a:p>
        </p:txBody>
      </p:sp>
    </p:spTree>
    <p:extLst>
      <p:ext uri="{BB962C8B-B14F-4D97-AF65-F5344CB8AC3E}">
        <p14:creationId xmlns:p14="http://schemas.microsoft.com/office/powerpoint/2010/main" val="283911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41</a:t>
            </a:fld>
            <a:endParaRPr lang="en-US"/>
          </a:p>
        </p:txBody>
      </p:sp>
    </p:spTree>
    <p:extLst>
      <p:ext uri="{BB962C8B-B14F-4D97-AF65-F5344CB8AC3E}">
        <p14:creationId xmlns:p14="http://schemas.microsoft.com/office/powerpoint/2010/main" val="423782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thay đổi so với bản tài liệu tập huấn (ghi 14/7/2024)</a:t>
            </a:r>
          </a:p>
        </p:txBody>
      </p:sp>
      <p:sp>
        <p:nvSpPr>
          <p:cNvPr id="4" name="Slide Number Placeholder 3"/>
          <p:cNvSpPr>
            <a:spLocks noGrp="1"/>
          </p:cNvSpPr>
          <p:nvPr>
            <p:ph type="sldNum" sz="quarter" idx="10"/>
          </p:nvPr>
        </p:nvSpPr>
        <p:spPr/>
        <p:txBody>
          <a:bodyPr/>
          <a:lstStyle/>
          <a:p>
            <a:fld id="{A2D52C76-AC56-448E-87A1-FA90F95D9A78}" type="slidenum">
              <a:rPr lang="en-US" smtClean="0"/>
              <a:t>42</a:t>
            </a:fld>
            <a:endParaRPr lang="en-US"/>
          </a:p>
        </p:txBody>
      </p:sp>
    </p:spTree>
    <p:extLst>
      <p:ext uri="{BB962C8B-B14F-4D97-AF65-F5344CB8AC3E}">
        <p14:creationId xmlns:p14="http://schemas.microsoft.com/office/powerpoint/2010/main" val="2416543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52C76-AC56-448E-87A1-FA90F95D9A78}" type="slidenum">
              <a:rPr lang="en-US" smtClean="0"/>
              <a:t>43</a:t>
            </a:fld>
            <a:endParaRPr lang="en-US"/>
          </a:p>
        </p:txBody>
      </p:sp>
    </p:spTree>
    <p:extLst>
      <p:ext uri="{BB962C8B-B14F-4D97-AF65-F5344CB8AC3E}">
        <p14:creationId xmlns:p14="http://schemas.microsoft.com/office/powerpoint/2010/main" val="359071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52C76-AC56-448E-87A1-FA90F95D9A78}" type="slidenum">
              <a:rPr lang="en-US" smtClean="0"/>
              <a:t>45</a:t>
            </a:fld>
            <a:endParaRPr lang="en-US"/>
          </a:p>
        </p:txBody>
      </p:sp>
    </p:spTree>
    <p:extLst>
      <p:ext uri="{BB962C8B-B14F-4D97-AF65-F5344CB8AC3E}">
        <p14:creationId xmlns:p14="http://schemas.microsoft.com/office/powerpoint/2010/main" val="59036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11</a:t>
            </a:fld>
            <a:endParaRPr lang="en-US"/>
          </a:p>
        </p:txBody>
      </p:sp>
    </p:spTree>
    <p:extLst>
      <p:ext uri="{BB962C8B-B14F-4D97-AF65-F5344CB8AC3E}">
        <p14:creationId xmlns:p14="http://schemas.microsoft.com/office/powerpoint/2010/main" val="200121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12</a:t>
            </a:fld>
            <a:endParaRPr lang="en-US"/>
          </a:p>
        </p:txBody>
      </p:sp>
    </p:spTree>
    <p:extLst>
      <p:ext uri="{BB962C8B-B14F-4D97-AF65-F5344CB8AC3E}">
        <p14:creationId xmlns:p14="http://schemas.microsoft.com/office/powerpoint/2010/main" val="246169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13</a:t>
            </a:fld>
            <a:endParaRPr lang="en-US"/>
          </a:p>
        </p:txBody>
      </p:sp>
    </p:spTree>
    <p:extLst>
      <p:ext uri="{BB962C8B-B14F-4D97-AF65-F5344CB8AC3E}">
        <p14:creationId xmlns:p14="http://schemas.microsoft.com/office/powerpoint/2010/main" val="14397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14</a:t>
            </a:fld>
            <a:endParaRPr lang="en-US"/>
          </a:p>
        </p:txBody>
      </p:sp>
    </p:spTree>
    <p:extLst>
      <p:ext uri="{BB962C8B-B14F-4D97-AF65-F5344CB8AC3E}">
        <p14:creationId xmlns:p14="http://schemas.microsoft.com/office/powerpoint/2010/main" val="170779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15</a:t>
            </a:fld>
            <a:endParaRPr lang="en-US"/>
          </a:p>
        </p:txBody>
      </p:sp>
    </p:spTree>
    <p:extLst>
      <p:ext uri="{BB962C8B-B14F-4D97-AF65-F5344CB8AC3E}">
        <p14:creationId xmlns:p14="http://schemas.microsoft.com/office/powerpoint/2010/main" val="104492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17</a:t>
            </a:fld>
            <a:endParaRPr lang="en-US"/>
          </a:p>
        </p:txBody>
      </p:sp>
    </p:spTree>
    <p:extLst>
      <p:ext uri="{BB962C8B-B14F-4D97-AF65-F5344CB8AC3E}">
        <p14:creationId xmlns:p14="http://schemas.microsoft.com/office/powerpoint/2010/main" val="327497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19</a:t>
            </a:fld>
            <a:endParaRPr lang="en-US"/>
          </a:p>
        </p:txBody>
      </p:sp>
    </p:spTree>
    <p:extLst>
      <p:ext uri="{BB962C8B-B14F-4D97-AF65-F5344CB8AC3E}">
        <p14:creationId xmlns:p14="http://schemas.microsoft.com/office/powerpoint/2010/main" val="944297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22</a:t>
            </a:fld>
            <a:endParaRPr lang="en-US"/>
          </a:p>
        </p:txBody>
      </p:sp>
    </p:spTree>
    <p:extLst>
      <p:ext uri="{BB962C8B-B14F-4D97-AF65-F5344CB8AC3E}">
        <p14:creationId xmlns:p14="http://schemas.microsoft.com/office/powerpoint/2010/main" val="396578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72D053-5D4E-4B0A-BB0D-BD96F20F3EB7}" type="datetime1">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3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270134-EEA4-4E91-AF09-B954B7AD29DB}" type="datetime1">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60384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F8889A-BD1A-4F1E-8B08-CA09DF5394AD}" type="datetime1">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234636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197735-9D37-4F23-B064-5452858008D6}" type="datetime1">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40540" y="6434845"/>
            <a:ext cx="1312025" cy="365125"/>
          </a:xfrm>
        </p:spPr>
        <p:txBody>
          <a:bodyPr/>
          <a:lstStyle>
            <a:lvl1pPr>
              <a:defRPr sz="1800">
                <a:solidFill>
                  <a:srgbClr val="FFFF00"/>
                </a:solidFill>
              </a:defRPr>
            </a:lvl1pPr>
          </a:lstStyle>
          <a:p>
            <a:fld id="{2502428D-B754-439B-BA0F-CEC356099129}" type="slidenum">
              <a:rPr lang="en-US" smtClean="0"/>
              <a:pPr/>
              <a:t>‹#›</a:t>
            </a:fld>
            <a:endParaRPr lang="en-US"/>
          </a:p>
        </p:txBody>
      </p:sp>
    </p:spTree>
    <p:extLst>
      <p:ext uri="{BB962C8B-B14F-4D97-AF65-F5344CB8AC3E}">
        <p14:creationId xmlns:p14="http://schemas.microsoft.com/office/powerpoint/2010/main" val="326711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4BEA89-8443-4528-B26A-3DAD9C4B7105}" type="datetime1">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7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0D665B-97AC-4F9D-88F5-E05A2B83E3AF}" type="datetime1">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420523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3F8065-5C42-4B4D-95F7-F0D58A08E7E0}" type="datetime1">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257776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04F554-941D-482C-A5B2-0781384949B4}" type="datetime1">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62199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FAFD3C-E126-4EC1-84AA-63490972F02D}" type="datetime1">
              <a:rPr lang="en-US" smtClean="0"/>
              <a:t>6/21/2024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13638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3994F7C-DE8D-483C-8254-DF902B30F8D1}" type="datetime1">
              <a:rPr lang="en-US" smtClean="0"/>
              <a:t>6/21/2024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02428D-B754-439B-BA0F-CEC356099129}" type="slidenum">
              <a:rPr lang="en-US" smtClean="0"/>
              <a:t>‹#›</a:t>
            </a:fld>
            <a:endParaRPr lang="en-US"/>
          </a:p>
        </p:txBody>
      </p:sp>
    </p:spTree>
    <p:extLst>
      <p:ext uri="{BB962C8B-B14F-4D97-AF65-F5344CB8AC3E}">
        <p14:creationId xmlns:p14="http://schemas.microsoft.com/office/powerpoint/2010/main" val="379705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54D16-3623-4E23-8EC2-0B91DB109E48}" type="datetime1">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85622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2131F05-7EDD-4C6D-B5A8-012857EA44F3}" type="datetime1">
              <a:rPr lang="en-US" smtClean="0"/>
              <a:t>6/21/2024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02428D-B754-439B-BA0F-CEC3560991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30877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36DF8DC-9D34-47B6-BBDB-D67C4D755B7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2000"/>
                    </a14:imgEffect>
                    <a14:imgEffect>
                      <a14:brightnessContrast bright="24000" contrast="-48000"/>
                    </a14:imgEffect>
                  </a14:imgLayer>
                </a14:imgProps>
              </a:ext>
              <a:ext uri="{28A0092B-C50C-407E-A947-70E740481C1C}">
                <a14:useLocalDpi xmlns:a14="http://schemas.microsoft.com/office/drawing/2010/main" val="0"/>
              </a:ext>
            </a:extLst>
          </a:blip>
          <a:stretch>
            <a:fillRect/>
          </a:stretch>
        </p:blipFill>
        <p:spPr>
          <a:xfrm>
            <a:off x="0" y="-2938272"/>
            <a:ext cx="12191999" cy="12460223"/>
          </a:xfrm>
          <a:prstGeom prst="rect">
            <a:avLst/>
          </a:prstGeom>
        </p:spPr>
      </p:pic>
      <p:sp>
        <p:nvSpPr>
          <p:cNvPr id="4" name="Rectangle 3">
            <a:extLst>
              <a:ext uri="{FF2B5EF4-FFF2-40B4-BE49-F238E27FC236}">
                <a16:creationId xmlns:a16="http://schemas.microsoft.com/office/drawing/2014/main" xmlns="" id="{D0D7F82E-71E7-4E40-A99A-B09028FBDAFF}"/>
              </a:ext>
            </a:extLst>
          </p:cNvPr>
          <p:cNvSpPr/>
          <p:nvPr/>
        </p:nvSpPr>
        <p:spPr>
          <a:xfrm>
            <a:off x="0" y="1538735"/>
            <a:ext cx="12191999" cy="2314480"/>
          </a:xfrm>
          <a:prstGeom prst="rect">
            <a:avLst/>
          </a:prstGeom>
        </p:spPr>
        <p:txBody>
          <a:bodyPr wrap="square">
            <a:spAutoFit/>
          </a:bodyPr>
          <a:lstStyle/>
          <a:p>
            <a:pPr algn="ctr">
              <a:lnSpc>
                <a:spcPct val="120000"/>
              </a:lnSpc>
              <a:spcBef>
                <a:spcPts val="1800"/>
              </a:spcBef>
              <a:spcAft>
                <a:spcPts val="0"/>
              </a:spcAft>
            </a:pPr>
            <a:r>
              <a:rPr lang="en-US" sz="48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HỘI NGHỊ</a:t>
            </a:r>
            <a:endParaRPr lang="en-US" sz="4800" b="1" dirty="0">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Bef>
                <a:spcPts val="1200"/>
              </a:spcBef>
              <a:spcAft>
                <a:spcPts val="0"/>
              </a:spcAft>
            </a:pPr>
            <a:r>
              <a:rPr lang="en-US" sz="32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TẬP HUẤN NGHIỆP VỤ THANH TRA, KIỂM TRA</a:t>
            </a:r>
            <a:endParaRPr lang="en-US" sz="2800" dirty="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a:p>
            <a:pPr algn="ctr">
              <a:lnSpc>
                <a:spcPct val="120000"/>
              </a:lnSpc>
              <a:spcAft>
                <a:spcPts val="0"/>
              </a:spcAft>
            </a:pPr>
            <a:r>
              <a:rPr lang="en-US" sz="3200" b="1" dirty="0">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KỲ </a:t>
            </a:r>
            <a:r>
              <a:rPr lang="en-US" sz="32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THI TỐT NGHIỆP TRUNG HỌC PHỔ THÔNG NĂM 2024</a:t>
            </a:r>
            <a:endParaRPr lang="en-US" sz="2800" dirty="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A49E1A4-79CB-41C9-8A85-3D1B2A7C63FA}"/>
              </a:ext>
            </a:extLst>
          </p:cNvPr>
          <p:cNvSpPr txBox="1"/>
          <p:nvPr/>
        </p:nvSpPr>
        <p:spPr>
          <a:xfrm>
            <a:off x="0" y="101378"/>
            <a:ext cx="12192000" cy="892552"/>
          </a:xfrm>
          <a:prstGeom prst="rect">
            <a:avLst/>
          </a:prstGeom>
          <a:noFill/>
        </p:spPr>
        <p:txBody>
          <a:bodyPr wrap="square" rtlCol="0">
            <a:spAutoFit/>
          </a:bodyPr>
          <a:lstStyle/>
          <a:p>
            <a:pPr algn="ctr"/>
            <a:r>
              <a:rPr lang="en-US" sz="2600" dirty="0">
                <a:solidFill>
                  <a:srgbClr val="3129EE"/>
                </a:solidFill>
                <a:latin typeface="Times New Roman" panose="02020603050405020304" pitchFamily="18" charset="0"/>
                <a:cs typeface="Times New Roman" panose="02020603050405020304" pitchFamily="18" charset="0"/>
              </a:rPr>
              <a:t>UBND THÀNH PHỐ </a:t>
            </a:r>
            <a:r>
              <a:rPr lang="en-US" sz="2600" dirty="0" smtClean="0">
                <a:solidFill>
                  <a:srgbClr val="3129EE"/>
                </a:solidFill>
                <a:latin typeface="Times New Roman" panose="02020603050405020304" pitchFamily="18" charset="0"/>
                <a:cs typeface="Times New Roman" panose="02020603050405020304" pitchFamily="18" charset="0"/>
              </a:rPr>
              <a:t>.......................</a:t>
            </a:r>
            <a:endParaRPr lang="en-US" sz="2600" dirty="0">
              <a:solidFill>
                <a:srgbClr val="3129EE"/>
              </a:solidFill>
              <a:latin typeface="Times New Roman" panose="02020603050405020304" pitchFamily="18" charset="0"/>
              <a:cs typeface="Times New Roman" panose="02020603050405020304" pitchFamily="18" charset="0"/>
            </a:endParaRPr>
          </a:p>
          <a:p>
            <a:pPr algn="ctr"/>
            <a:r>
              <a:rPr lang="en-US" sz="2600" b="1" dirty="0">
                <a:solidFill>
                  <a:srgbClr val="3129EE"/>
                </a:solidFill>
                <a:latin typeface="Times New Roman" panose="02020603050405020304" pitchFamily="18" charset="0"/>
                <a:cs typeface="Times New Roman" panose="02020603050405020304" pitchFamily="18" charset="0"/>
              </a:rPr>
              <a:t>SỞ GIÁO DỤC VÀ ĐÀO TẠO</a:t>
            </a:r>
          </a:p>
        </p:txBody>
      </p:sp>
      <p:cxnSp>
        <p:nvCxnSpPr>
          <p:cNvPr id="7" name="Straight Connector 6">
            <a:extLst>
              <a:ext uri="{FF2B5EF4-FFF2-40B4-BE49-F238E27FC236}">
                <a16:creationId xmlns:a16="http://schemas.microsoft.com/office/drawing/2014/main" xmlns="" id="{BE530755-DC65-4132-BFED-4B4EFCDFDB18}"/>
              </a:ext>
            </a:extLst>
          </p:cNvPr>
          <p:cNvCxnSpPr>
            <a:cxnSpLocks/>
          </p:cNvCxnSpPr>
          <p:nvPr/>
        </p:nvCxnSpPr>
        <p:spPr>
          <a:xfrm>
            <a:off x="5198166" y="972081"/>
            <a:ext cx="1795669" cy="0"/>
          </a:xfrm>
          <a:prstGeom prst="line">
            <a:avLst/>
          </a:prstGeom>
          <a:ln>
            <a:solidFill>
              <a:srgbClr val="3129EE"/>
            </a:solidFill>
          </a:ln>
        </p:spPr>
        <p:style>
          <a:lnRef idx="3">
            <a:schemeClr val="accent1"/>
          </a:lnRef>
          <a:fillRef idx="0">
            <a:schemeClr val="accent1"/>
          </a:fillRef>
          <a:effectRef idx="2">
            <a:schemeClr val="accent1"/>
          </a:effectRef>
          <a:fontRef idx="minor">
            <a:schemeClr val="tx1"/>
          </a:fontRef>
        </p:style>
      </p:cxnSp>
      <p:sp>
        <p:nvSpPr>
          <p:cNvPr id="10" name="TextBox 9">
            <a:extLst>
              <a:ext uri="{FF2B5EF4-FFF2-40B4-BE49-F238E27FC236}">
                <a16:creationId xmlns:a16="http://schemas.microsoft.com/office/drawing/2014/main" xmlns="" id="{E75923A5-6124-4778-AFD0-8BBC9C967541}"/>
              </a:ext>
            </a:extLst>
          </p:cNvPr>
          <p:cNvSpPr txBox="1"/>
          <p:nvPr/>
        </p:nvSpPr>
        <p:spPr>
          <a:xfrm>
            <a:off x="3198208" y="4784437"/>
            <a:ext cx="6370655" cy="523220"/>
          </a:xfrm>
          <a:prstGeom prst="rect">
            <a:avLst/>
          </a:prstGeom>
          <a:noFill/>
        </p:spPr>
        <p:txBody>
          <a:bodyPr wrap="none" rtlCol="0">
            <a:spAutoFit/>
          </a:bodyPr>
          <a:lstStyle/>
          <a:p>
            <a:r>
              <a:rPr lang="en-US" sz="2800" b="1" i="1" dirty="0" smtClean="0">
                <a:solidFill>
                  <a:srgbClr val="3129EE"/>
                </a:solidFill>
                <a:latin typeface="Times New Roman" panose="02020603050405020304" pitchFamily="18" charset="0"/>
                <a:cs typeface="Times New Roman" panose="02020603050405020304" pitchFamily="18" charset="0"/>
              </a:rPr>
              <a:t>......................., </a:t>
            </a:r>
            <a:r>
              <a:rPr lang="en-US" sz="2800" b="1" i="1" dirty="0" err="1">
                <a:solidFill>
                  <a:srgbClr val="3129EE"/>
                </a:solidFill>
                <a:latin typeface="Times New Roman" panose="02020603050405020304" pitchFamily="18" charset="0"/>
                <a:cs typeface="Times New Roman" panose="02020603050405020304" pitchFamily="18" charset="0"/>
              </a:rPr>
              <a:t>ngày</a:t>
            </a:r>
            <a:r>
              <a:rPr lang="en-US" sz="2800" b="1" i="1" dirty="0">
                <a:solidFill>
                  <a:srgbClr val="3129EE"/>
                </a:solidFill>
                <a:latin typeface="Times New Roman" panose="02020603050405020304" pitchFamily="18" charset="0"/>
                <a:cs typeface="Times New Roman" panose="02020603050405020304" pitchFamily="18" charset="0"/>
              </a:rPr>
              <a:t> 20 </a:t>
            </a:r>
            <a:r>
              <a:rPr lang="en-US" sz="2800" b="1" i="1" dirty="0" err="1">
                <a:solidFill>
                  <a:srgbClr val="3129EE"/>
                </a:solidFill>
                <a:latin typeface="Times New Roman" panose="02020603050405020304" pitchFamily="18" charset="0"/>
                <a:cs typeface="Times New Roman" panose="02020603050405020304" pitchFamily="18" charset="0"/>
              </a:rPr>
              <a:t>tháng</a:t>
            </a:r>
            <a:r>
              <a:rPr lang="en-US" sz="2800" b="1" i="1" dirty="0">
                <a:solidFill>
                  <a:srgbClr val="3129EE"/>
                </a:solidFill>
                <a:latin typeface="Times New Roman" panose="02020603050405020304" pitchFamily="18" charset="0"/>
                <a:cs typeface="Times New Roman" panose="02020603050405020304" pitchFamily="18" charset="0"/>
              </a:rPr>
              <a:t> 6 </a:t>
            </a:r>
            <a:r>
              <a:rPr lang="en-US" sz="2800" b="1" i="1" dirty="0" err="1">
                <a:solidFill>
                  <a:srgbClr val="3129EE"/>
                </a:solidFill>
                <a:latin typeface="Times New Roman" panose="02020603050405020304" pitchFamily="18" charset="0"/>
                <a:cs typeface="Times New Roman" panose="02020603050405020304" pitchFamily="18" charset="0"/>
              </a:rPr>
              <a:t>năm</a:t>
            </a:r>
            <a:r>
              <a:rPr lang="en-US" sz="2800" b="1" i="1" dirty="0">
                <a:solidFill>
                  <a:srgbClr val="3129EE"/>
                </a:solidFill>
                <a:latin typeface="Times New Roman" panose="02020603050405020304" pitchFamily="18" charset="0"/>
                <a:cs typeface="Times New Roman" panose="02020603050405020304" pitchFamily="18" charset="0"/>
              </a:rPr>
              <a:t> 2024</a:t>
            </a:r>
          </a:p>
        </p:txBody>
      </p:sp>
      <p:pic>
        <p:nvPicPr>
          <p:cNvPr id="8" name="Picture 10">
            <a:extLst>
              <a:ext uri="{FF2B5EF4-FFF2-40B4-BE49-F238E27FC236}">
                <a16:creationId xmlns:a16="http://schemas.microsoft.com/office/drawing/2014/main" xmlns="" id="{11266FBE-4467-4A04-A6D7-664339D4962B}"/>
              </a:ext>
            </a:extLst>
          </p:cNvPr>
          <p:cNvPicPr>
            <a:picLocks noChangeAspect="1"/>
          </p:cNvPicPr>
          <p:nvPr/>
        </p:nvPicPr>
        <p:blipFill>
          <a:blip r:embed="rId6">
            <a:extLst>
              <a:ext uri="{28A0092B-C50C-407E-A947-70E740481C1C}">
                <a14:useLocalDpi xmlns:a14="http://schemas.microsoft.com/office/drawing/2010/main" val="0"/>
              </a:ext>
            </a:extLst>
          </a:blip>
          <a:srcRect t="7317"/>
          <a:stretch>
            <a:fillRect/>
          </a:stretch>
        </p:blipFill>
        <p:spPr bwMode="auto">
          <a:xfrm>
            <a:off x="286544" y="43022"/>
            <a:ext cx="1919866" cy="163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xmlns="" id="{435ECB8A-60D6-4557-B52D-D21C5E6DD73A}"/>
              </a:ext>
            </a:extLst>
          </p:cNvPr>
          <p:cNvSpPr>
            <a:spLocks noGrp="1"/>
          </p:cNvSpPr>
          <p:nvPr>
            <p:ph type="sldNum" sz="quarter" idx="12"/>
          </p:nvPr>
        </p:nvSpPr>
        <p:spPr/>
        <p:txBody>
          <a:bodyPr/>
          <a:lstStyle/>
          <a:p>
            <a:fld id="{2502428D-B754-439B-BA0F-CEC356099129}" type="slidenum">
              <a:rPr lang="en-US" smtClean="0"/>
              <a:t>1</a:t>
            </a:fld>
            <a:endParaRPr lang="en-US"/>
          </a:p>
        </p:txBody>
      </p:sp>
    </p:spTree>
    <p:extLst>
      <p:ext uri="{BB962C8B-B14F-4D97-AF65-F5344CB8AC3E}">
        <p14:creationId xmlns:p14="http://schemas.microsoft.com/office/powerpoint/2010/main" val="3793056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68CEB-C9F4-1A45-90AF-C6C4AC149A16}"/>
              </a:ext>
            </a:extLst>
          </p:cNvPr>
          <p:cNvSpPr txBox="1"/>
          <p:nvPr/>
        </p:nvSpPr>
        <p:spPr>
          <a:xfrm>
            <a:off x="973841" y="857855"/>
            <a:ext cx="10222711"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MỘT SỐ ĐIỂM LƯU Ý</a:t>
            </a: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TRONG CÔNG TÁC THANH TRA, KIỂM TRA</a:t>
            </a: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CÔNG TÁC COI THI</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xmlns="" id="{B3F8A6F7-1B73-7936-D677-D9FB675456DE}"/>
              </a:ext>
            </a:extLst>
          </p:cNvPr>
          <p:cNvSpPr>
            <a:spLocks noGrp="1"/>
          </p:cNvSpPr>
          <p:nvPr>
            <p:ph type="sldNum" sz="quarter" idx="12"/>
          </p:nvPr>
        </p:nvSpPr>
        <p:spPr/>
        <p:txBody>
          <a:bodyPr/>
          <a:lstStyle/>
          <a:p>
            <a:fld id="{2502428D-B754-439B-BA0F-CEC356099129}" type="slidenum">
              <a:rPr lang="en-US" smtClean="0"/>
              <a:pPr/>
              <a:t>10</a:t>
            </a:fld>
            <a:endParaRPr lang="en-US"/>
          </a:p>
        </p:txBody>
      </p:sp>
    </p:spTree>
    <p:extLst>
      <p:ext uri="{BB962C8B-B14F-4D97-AF65-F5344CB8AC3E}">
        <p14:creationId xmlns:p14="http://schemas.microsoft.com/office/powerpoint/2010/main" val="1864286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D6B5A9E-D6D1-42A3-0A58-B22499945256}"/>
              </a:ext>
            </a:extLst>
          </p:cNvPr>
          <p:cNvSpPr txBox="1"/>
          <p:nvPr/>
        </p:nvSpPr>
        <p:spPr>
          <a:xfrm>
            <a:off x="1084725" y="937388"/>
            <a:ext cx="10111827" cy="584775"/>
          </a:xfrm>
          <a:prstGeom prst="rect">
            <a:avLst/>
          </a:prstGeom>
          <a:noFill/>
        </p:spPr>
        <p:txBody>
          <a:bodyPr wrap="square">
            <a:spAutoFit/>
          </a:bodyPr>
          <a:lstStyle/>
          <a:p>
            <a:pPr marL="285750" indent="-285750" algn="just">
              <a:buFont typeface="Wingdings" panose="05000000000000000000" pitchFamily="2" charset="2"/>
              <a:buChar char="v"/>
            </a:pPr>
            <a:r>
              <a:rPr lang="en-US" sz="3200" b="1">
                <a:solidFill>
                  <a:srgbClr val="3129EE"/>
                </a:solidFill>
                <a:latin typeface="+mj-lt"/>
                <a:cs typeface="Times New Roman" panose="02020603050405020304" pitchFamily="18" charset="0"/>
              </a:rPr>
              <a:t> Đảm bảo tính độc lập của hoạt động thanh tra, kiểm tra thi</a:t>
            </a:r>
          </a:p>
        </p:txBody>
      </p:sp>
      <p:sp>
        <p:nvSpPr>
          <p:cNvPr id="3" name="TextBox 2">
            <a:extLst>
              <a:ext uri="{FF2B5EF4-FFF2-40B4-BE49-F238E27FC236}">
                <a16:creationId xmlns:a16="http://schemas.microsoft.com/office/drawing/2014/main" xmlns="" id="{C9B227F9-80FE-619A-07FF-913284446834}"/>
              </a:ext>
            </a:extLst>
          </p:cNvPr>
          <p:cNvSpPr txBox="1"/>
          <p:nvPr/>
        </p:nvSpPr>
        <p:spPr>
          <a:xfrm>
            <a:off x="824682" y="3578814"/>
            <a:ext cx="2253912" cy="769441"/>
          </a:xfrm>
          <a:prstGeom prst="rect">
            <a:avLst/>
          </a:prstGeom>
          <a:noFill/>
        </p:spPr>
        <p:txBody>
          <a:bodyPr wrap="square">
            <a:spAutoFit/>
          </a:bodyPr>
          <a:lstStyle/>
          <a:p>
            <a:pPr algn="r"/>
            <a:r>
              <a:rPr lang="en-US" sz="4400">
                <a:solidFill>
                  <a:srgbClr val="FF0000"/>
                </a:solidFill>
                <a:latin typeface="Cooper Black" panose="0208090404030B020404" pitchFamily="18" charset="0"/>
              </a:rPr>
              <a:t>Không</a:t>
            </a:r>
          </a:p>
        </p:txBody>
      </p:sp>
      <p:sp>
        <p:nvSpPr>
          <p:cNvPr id="5" name="TextBox 4">
            <a:extLst>
              <a:ext uri="{FF2B5EF4-FFF2-40B4-BE49-F238E27FC236}">
                <a16:creationId xmlns:a16="http://schemas.microsoft.com/office/drawing/2014/main" xmlns="" id="{A211C0BE-B1A3-4937-3415-90E1C94BF194}"/>
              </a:ext>
            </a:extLst>
          </p:cNvPr>
          <p:cNvSpPr txBox="1"/>
          <p:nvPr/>
        </p:nvSpPr>
        <p:spPr>
          <a:xfrm>
            <a:off x="3916675" y="3079361"/>
            <a:ext cx="2032121" cy="584775"/>
          </a:xfrm>
          <a:prstGeom prst="rect">
            <a:avLst/>
          </a:prstGeom>
          <a:noFill/>
        </p:spPr>
        <p:txBody>
          <a:bodyPr wrap="square">
            <a:spAutoFit/>
          </a:bodyPr>
          <a:lstStyle/>
          <a:p>
            <a:r>
              <a:rPr lang="en-US" sz="3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Chứng kiến</a:t>
            </a:r>
          </a:p>
        </p:txBody>
      </p:sp>
      <p:sp>
        <p:nvSpPr>
          <p:cNvPr id="6" name="TextBox 5">
            <a:extLst>
              <a:ext uri="{FF2B5EF4-FFF2-40B4-BE49-F238E27FC236}">
                <a16:creationId xmlns:a16="http://schemas.microsoft.com/office/drawing/2014/main" xmlns="" id="{22EE8AD5-AF66-328A-1366-B24055537BDF}"/>
              </a:ext>
            </a:extLst>
          </p:cNvPr>
          <p:cNvSpPr txBox="1"/>
          <p:nvPr/>
        </p:nvSpPr>
        <p:spPr>
          <a:xfrm>
            <a:off x="3916676" y="4292872"/>
            <a:ext cx="2032121" cy="584775"/>
          </a:xfrm>
          <a:prstGeom prst="rect">
            <a:avLst/>
          </a:prstGeom>
          <a:noFill/>
        </p:spPr>
        <p:txBody>
          <a:bodyPr wrap="square">
            <a:spAutoFit/>
          </a:bodyPr>
          <a:lstStyle/>
          <a:p>
            <a:r>
              <a:rPr lang="en-US" sz="3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Giám sát</a:t>
            </a:r>
          </a:p>
        </p:txBody>
      </p:sp>
      <p:sp>
        <p:nvSpPr>
          <p:cNvPr id="8" name="TextBox 7">
            <a:extLst>
              <a:ext uri="{FF2B5EF4-FFF2-40B4-BE49-F238E27FC236}">
                <a16:creationId xmlns:a16="http://schemas.microsoft.com/office/drawing/2014/main" xmlns="" id="{43078239-C969-BAD6-C4A6-8B2BAD718C69}"/>
              </a:ext>
            </a:extLst>
          </p:cNvPr>
          <p:cNvSpPr txBox="1"/>
          <p:nvPr/>
        </p:nvSpPr>
        <p:spPr>
          <a:xfrm>
            <a:off x="7877472" y="3763480"/>
            <a:ext cx="1100892" cy="707886"/>
          </a:xfrm>
          <a:prstGeom prst="rect">
            <a:avLst/>
          </a:prstGeom>
          <a:noFill/>
        </p:spPr>
        <p:txBody>
          <a:bodyPr wrap="square">
            <a:spAutoFit/>
          </a:bodyPr>
          <a:lstStyle/>
          <a:p>
            <a:r>
              <a:rPr lang="en-US" sz="4000" b="1">
                <a:solidFill>
                  <a:srgbClr val="3129EE"/>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Có</a:t>
            </a:r>
            <a:endParaRPr lang="en-US" sz="3200" b="1">
              <a:solidFill>
                <a:srgbClr val="3129EE"/>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1CEFDCAE-6764-1392-710F-258CC2344742}"/>
              </a:ext>
            </a:extLst>
          </p:cNvPr>
          <p:cNvSpPr txBox="1"/>
          <p:nvPr/>
        </p:nvSpPr>
        <p:spPr>
          <a:xfrm>
            <a:off x="9648519" y="3240262"/>
            <a:ext cx="1679496" cy="584775"/>
          </a:xfrm>
          <a:prstGeom prst="rect">
            <a:avLst/>
          </a:prstGeom>
          <a:noFill/>
        </p:spPr>
        <p:txBody>
          <a:bodyPr wrap="square">
            <a:spAutoFit/>
          </a:bodyPr>
          <a:lstStyle/>
          <a:p>
            <a:r>
              <a:rPr lang="en-US" sz="3200" b="1">
                <a:solidFill>
                  <a:srgbClr val="3129EE"/>
                </a:solidFill>
                <a:effectLst>
                  <a:outerShdw blurRad="38100" dist="38100" dir="2700000" algn="tl">
                    <a:srgbClr val="000000">
                      <a:alpha val="43137"/>
                    </a:srgbClr>
                  </a:outerShdw>
                </a:effectLst>
                <a:latin typeface="+mj-lt"/>
                <a:cs typeface="Times New Roman" panose="02020603050405020304" pitchFamily="18" charset="0"/>
              </a:rPr>
              <a:t>Kiểm tra</a:t>
            </a:r>
          </a:p>
        </p:txBody>
      </p:sp>
      <p:sp>
        <p:nvSpPr>
          <p:cNvPr id="10" name="TextBox 9">
            <a:extLst>
              <a:ext uri="{FF2B5EF4-FFF2-40B4-BE49-F238E27FC236}">
                <a16:creationId xmlns:a16="http://schemas.microsoft.com/office/drawing/2014/main" xmlns="" id="{67CF2E8B-5336-D183-9610-C2F995705BB8}"/>
              </a:ext>
            </a:extLst>
          </p:cNvPr>
          <p:cNvSpPr txBox="1"/>
          <p:nvPr/>
        </p:nvSpPr>
        <p:spPr>
          <a:xfrm>
            <a:off x="9687823" y="4292872"/>
            <a:ext cx="1679496" cy="584775"/>
          </a:xfrm>
          <a:prstGeom prst="rect">
            <a:avLst/>
          </a:prstGeom>
          <a:noFill/>
        </p:spPr>
        <p:txBody>
          <a:bodyPr wrap="square">
            <a:spAutoFit/>
          </a:bodyPr>
          <a:lstStyle/>
          <a:p>
            <a:r>
              <a:rPr lang="en-US" sz="3200" b="1">
                <a:solidFill>
                  <a:srgbClr val="3129EE"/>
                </a:solidFill>
                <a:effectLst>
                  <a:outerShdw blurRad="38100" dist="38100" dir="2700000" algn="tl">
                    <a:srgbClr val="000000">
                      <a:alpha val="43137"/>
                    </a:srgbClr>
                  </a:outerShdw>
                </a:effectLst>
                <a:latin typeface="+mj-lt"/>
                <a:cs typeface="Times New Roman" panose="02020603050405020304" pitchFamily="18" charset="0"/>
              </a:rPr>
              <a:t>Quan sát</a:t>
            </a:r>
          </a:p>
        </p:txBody>
      </p:sp>
      <p:cxnSp>
        <p:nvCxnSpPr>
          <p:cNvPr id="12" name="Straight Arrow Connector 11">
            <a:extLst>
              <a:ext uri="{FF2B5EF4-FFF2-40B4-BE49-F238E27FC236}">
                <a16:creationId xmlns:a16="http://schemas.microsoft.com/office/drawing/2014/main" xmlns="" id="{E7CB4069-E1EB-7D3D-BEB8-462870570DA3}"/>
              </a:ext>
            </a:extLst>
          </p:cNvPr>
          <p:cNvCxnSpPr>
            <a:cxnSpLocks/>
            <a:stCxn id="3" idx="3"/>
            <a:endCxn id="5" idx="1"/>
          </p:cNvCxnSpPr>
          <p:nvPr/>
        </p:nvCxnSpPr>
        <p:spPr>
          <a:xfrm flipV="1">
            <a:off x="3078594" y="3371749"/>
            <a:ext cx="838081" cy="5917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D4713DB0-3C86-8747-0BFC-030240D5BEFF}"/>
              </a:ext>
            </a:extLst>
          </p:cNvPr>
          <p:cNvCxnSpPr>
            <a:cxnSpLocks/>
            <a:stCxn id="3" idx="3"/>
            <a:endCxn id="6" idx="1"/>
          </p:cNvCxnSpPr>
          <p:nvPr/>
        </p:nvCxnSpPr>
        <p:spPr>
          <a:xfrm>
            <a:off x="3078594" y="3963535"/>
            <a:ext cx="838082" cy="6217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CF9D16FC-14EE-2126-430C-F3834AA28863}"/>
              </a:ext>
            </a:extLst>
          </p:cNvPr>
          <p:cNvCxnSpPr>
            <a:cxnSpLocks/>
            <a:stCxn id="8" idx="3"/>
            <a:endCxn id="9" idx="1"/>
          </p:cNvCxnSpPr>
          <p:nvPr/>
        </p:nvCxnSpPr>
        <p:spPr>
          <a:xfrm flipV="1">
            <a:off x="8978364" y="3532650"/>
            <a:ext cx="670155" cy="584773"/>
          </a:xfrm>
          <a:prstGeom prst="straightConnector1">
            <a:avLst/>
          </a:prstGeom>
          <a:ln w="28575">
            <a:solidFill>
              <a:srgbClr val="3129E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DF421876-7DBD-46B8-649E-D12A3A67DE7C}"/>
              </a:ext>
            </a:extLst>
          </p:cNvPr>
          <p:cNvCxnSpPr>
            <a:cxnSpLocks/>
            <a:stCxn id="8" idx="3"/>
            <a:endCxn id="10" idx="1"/>
          </p:cNvCxnSpPr>
          <p:nvPr/>
        </p:nvCxnSpPr>
        <p:spPr>
          <a:xfrm>
            <a:off x="8978364" y="4117423"/>
            <a:ext cx="709459" cy="467837"/>
          </a:xfrm>
          <a:prstGeom prst="straightConnector1">
            <a:avLst/>
          </a:prstGeom>
          <a:ln w="28575">
            <a:solidFill>
              <a:srgbClr val="3129EE"/>
            </a:solidFill>
            <a:tailEnd type="triangle"/>
          </a:ln>
        </p:spPr>
        <p:style>
          <a:lnRef idx="1">
            <a:schemeClr val="accent1"/>
          </a:lnRef>
          <a:fillRef idx="0">
            <a:schemeClr val="accent1"/>
          </a:fillRef>
          <a:effectRef idx="0">
            <a:schemeClr val="accent1"/>
          </a:effectRef>
          <a:fontRef idx="minor">
            <a:schemeClr val="tx1"/>
          </a:fontRef>
        </p:style>
      </p:cxnSp>
      <p:sp>
        <p:nvSpPr>
          <p:cNvPr id="19" name="Arrow: Striped Right 18">
            <a:extLst>
              <a:ext uri="{FF2B5EF4-FFF2-40B4-BE49-F238E27FC236}">
                <a16:creationId xmlns:a16="http://schemas.microsoft.com/office/drawing/2014/main" xmlns="" id="{446F8507-B657-D845-9A2E-B49A7DC0AA76}"/>
              </a:ext>
            </a:extLst>
          </p:cNvPr>
          <p:cNvSpPr/>
          <p:nvPr/>
        </p:nvSpPr>
        <p:spPr>
          <a:xfrm>
            <a:off x="6362688" y="3778639"/>
            <a:ext cx="1100893" cy="5847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2">
            <a:extLst>
              <a:ext uri="{FF2B5EF4-FFF2-40B4-BE49-F238E27FC236}">
                <a16:creationId xmlns:a16="http://schemas.microsoft.com/office/drawing/2014/main" xmlns="" id="{C74EBE2E-E224-F77D-ADCA-C94D7DA2374E}"/>
              </a:ext>
            </a:extLst>
          </p:cNvPr>
          <p:cNvSpPr>
            <a:spLocks noGrp="1"/>
          </p:cNvSpPr>
          <p:nvPr>
            <p:ph type="sldNum" sz="quarter" idx="12"/>
          </p:nvPr>
        </p:nvSpPr>
        <p:spPr/>
        <p:txBody>
          <a:bodyPr/>
          <a:lstStyle/>
          <a:p>
            <a:fld id="{2502428D-B754-439B-BA0F-CEC356099129}" type="slidenum">
              <a:rPr lang="en-US" smtClean="0"/>
              <a:pPr/>
              <a:t>11</a:t>
            </a:fld>
            <a:endParaRPr lang="en-US"/>
          </a:p>
        </p:txBody>
      </p:sp>
    </p:spTree>
    <p:extLst>
      <p:ext uri="{BB962C8B-B14F-4D97-AF65-F5344CB8AC3E}">
        <p14:creationId xmlns:p14="http://schemas.microsoft.com/office/powerpoint/2010/main" val="3176700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507275" y="482520"/>
            <a:ext cx="10222711" cy="1323439"/>
          </a:xfrm>
          <a:prstGeom prst="rect">
            <a:avLst/>
          </a:prstGeom>
          <a:noFill/>
        </p:spPr>
        <p:txBody>
          <a:bodyPr wrap="square">
            <a:spAutoFit/>
          </a:bodyPr>
          <a:lstStyle/>
          <a:p>
            <a:r>
              <a:rPr lang="en-US" sz="4000" b="1">
                <a:effectLst>
                  <a:outerShdw blurRad="38100" dist="38100" dir="2700000" algn="tl">
                    <a:srgbClr val="000000">
                      <a:alpha val="43137"/>
                    </a:srgbClr>
                  </a:outerShdw>
                </a:effectLst>
                <a:cs typeface="Times New Roman" panose="02020603050405020304" pitchFamily="18" charset="0"/>
              </a:rPr>
              <a:t>Một số điểm cần chú ý về tính độc lập trong công tác thanh tra, kiểm tra thi tốt nghiệp</a:t>
            </a:r>
            <a:endParaRPr lang="en-US" sz="40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2858705" y="2151576"/>
            <a:ext cx="8672361" cy="3108543"/>
          </a:xfrm>
          <a:prstGeom prst="rect">
            <a:avLst/>
          </a:prstGeom>
          <a:noFill/>
        </p:spPr>
        <p:txBody>
          <a:bodyPr wrap="square">
            <a:spAutoFit/>
          </a:bodyPr>
          <a:lstStyle/>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Ký nhãn niêm phong </a:t>
            </a:r>
            <a:r>
              <a:rPr lang="en-US" sz="2800" b="1">
                <a:solidFill>
                  <a:srgbClr val="3129EE"/>
                </a:solidFill>
                <a:latin typeface="+mj-lt"/>
                <a:cs typeface="Times New Roman" panose="02020603050405020304" pitchFamily="18" charset="0"/>
              </a:rPr>
              <a:t>hệ thống Camera giám sát tủ/thùng đựng đề thi, bài thi tại Điểm thi.</a:t>
            </a:r>
          </a:p>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Ký biên bản niêm phong </a:t>
            </a:r>
            <a:r>
              <a:rPr lang="en-US" sz="2800" b="1">
                <a:solidFill>
                  <a:srgbClr val="3129EE"/>
                </a:solidFill>
                <a:latin typeface="+mj-lt"/>
                <a:cs typeface="Times New Roman" panose="02020603050405020304" pitchFamily="18" charset="0"/>
              </a:rPr>
              <a:t>hệ thống Camera giám sát tủ/thùng đựng đề thi, bài thi tại Điểm thi</a:t>
            </a:r>
          </a:p>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Ký biên bản bàn giao </a:t>
            </a:r>
            <a:r>
              <a:rPr lang="en-US" sz="2800" b="1">
                <a:solidFill>
                  <a:srgbClr val="3129EE"/>
                </a:solidFill>
                <a:latin typeface="+mj-lt"/>
                <a:cs typeface="Times New Roman" panose="02020603050405020304" pitchFamily="18" charset="0"/>
              </a:rPr>
              <a:t>thiết bị lưu trữ dữ liệu Camera giám sát tủ/thùng đựng đề thi, bài thi giữa Trưởng Điểm thi và Sở GDĐT hoặc Thủ trưởng CSGD nơi đặt Điểm thi</a:t>
            </a:r>
          </a:p>
        </p:txBody>
      </p:sp>
      <p:sp>
        <p:nvSpPr>
          <p:cNvPr id="2" name="Heptagon 1">
            <a:extLst>
              <a:ext uri="{FF2B5EF4-FFF2-40B4-BE49-F238E27FC236}">
                <a16:creationId xmlns:a16="http://schemas.microsoft.com/office/drawing/2014/main" xmlns="" id="{AB80E211-4357-13F0-6C10-300CD5D489D9}"/>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1</a:t>
            </a:r>
          </a:p>
        </p:txBody>
      </p:sp>
      <p:sp>
        <p:nvSpPr>
          <p:cNvPr id="3" name="TextBox 2">
            <a:extLst>
              <a:ext uri="{FF2B5EF4-FFF2-40B4-BE49-F238E27FC236}">
                <a16:creationId xmlns:a16="http://schemas.microsoft.com/office/drawing/2014/main" xmlns="" id="{49E34C32-28EF-8B88-E1EA-FB096E73C6C6}"/>
              </a:ext>
            </a:extLst>
          </p:cNvPr>
          <p:cNvSpPr txBox="1"/>
          <p:nvPr/>
        </p:nvSpPr>
        <p:spPr>
          <a:xfrm>
            <a:off x="553327" y="3173029"/>
            <a:ext cx="2079415" cy="769441"/>
          </a:xfrm>
          <a:prstGeom prst="rect">
            <a:avLst/>
          </a:prstGeom>
          <a:noFill/>
        </p:spPr>
        <p:txBody>
          <a:bodyPr wrap="none" rtlCol="0">
            <a:spAutoFit/>
          </a:bodyPr>
          <a:lstStyle/>
          <a:p>
            <a:r>
              <a:rPr lang="en-US" sz="4400">
                <a:solidFill>
                  <a:srgbClr val="FF0000"/>
                </a:solidFill>
                <a:latin typeface="Cooper Black" panose="0208090404030B020404" pitchFamily="18" charset="0"/>
              </a:rPr>
              <a:t>Không</a:t>
            </a:r>
          </a:p>
        </p:txBody>
      </p:sp>
      <p:sp>
        <p:nvSpPr>
          <p:cNvPr id="9" name="Slide Number Placeholder 8">
            <a:extLst>
              <a:ext uri="{FF2B5EF4-FFF2-40B4-BE49-F238E27FC236}">
                <a16:creationId xmlns:a16="http://schemas.microsoft.com/office/drawing/2014/main" xmlns="" id="{43FC4C7A-75A8-93BC-CAD3-1C243D49FDE6}"/>
              </a:ext>
            </a:extLst>
          </p:cNvPr>
          <p:cNvSpPr>
            <a:spLocks noGrp="1"/>
          </p:cNvSpPr>
          <p:nvPr>
            <p:ph type="sldNum" sz="quarter" idx="12"/>
          </p:nvPr>
        </p:nvSpPr>
        <p:spPr/>
        <p:txBody>
          <a:bodyPr/>
          <a:lstStyle/>
          <a:p>
            <a:fld id="{2502428D-B754-439B-BA0F-CEC356099129}" type="slidenum">
              <a:rPr lang="en-US" smtClean="0"/>
              <a:pPr/>
              <a:t>12</a:t>
            </a:fld>
            <a:endParaRPr lang="en-US"/>
          </a:p>
        </p:txBody>
      </p:sp>
    </p:spTree>
    <p:extLst>
      <p:ext uri="{BB962C8B-B14F-4D97-AF65-F5344CB8AC3E}">
        <p14:creationId xmlns:p14="http://schemas.microsoft.com/office/powerpoint/2010/main" val="198509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507275" y="482520"/>
            <a:ext cx="10222711" cy="1323439"/>
          </a:xfrm>
          <a:prstGeom prst="rect">
            <a:avLst/>
          </a:prstGeom>
          <a:noFill/>
        </p:spPr>
        <p:txBody>
          <a:bodyPr wrap="square">
            <a:spAutoFit/>
          </a:bodyPr>
          <a:lstStyle/>
          <a:p>
            <a:r>
              <a:rPr lang="en-US" sz="4000" b="1">
                <a:effectLst>
                  <a:outerShdw blurRad="38100" dist="38100" dir="2700000" algn="tl">
                    <a:srgbClr val="000000">
                      <a:alpha val="43137"/>
                    </a:srgbClr>
                  </a:outerShdw>
                </a:effectLst>
                <a:cs typeface="Times New Roman" panose="02020603050405020304" pitchFamily="18" charset="0"/>
              </a:rPr>
              <a:t>Một số điểm cần chú ý về tính độc lập trong công tác thanh tra, kiểm tra thi tốt nghiệp</a:t>
            </a:r>
            <a:endParaRPr lang="en-US" sz="40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3734783" y="2893613"/>
            <a:ext cx="7141764" cy="1815882"/>
          </a:xfrm>
          <a:prstGeom prst="rect">
            <a:avLst/>
          </a:prstGeom>
          <a:noFill/>
        </p:spPr>
        <p:txBody>
          <a:bodyPr wrap="square">
            <a:spAutoFit/>
          </a:bodyPr>
          <a:lstStyle/>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Chứng kiến </a:t>
            </a:r>
            <a:r>
              <a:rPr lang="en-US" sz="2800" b="1">
                <a:solidFill>
                  <a:srgbClr val="3129EE"/>
                </a:solidFill>
                <a:latin typeface="+mj-lt"/>
                <a:cs typeface="Times New Roman" panose="02020603050405020304" pitchFamily="18" charset="0"/>
              </a:rPr>
              <a:t>bàn giao đề thi giữa Ban vận chuyển đề thi và Điểm thi.</a:t>
            </a:r>
          </a:p>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Ký biên bản </a:t>
            </a:r>
            <a:r>
              <a:rPr lang="en-US" sz="2800" b="1">
                <a:solidFill>
                  <a:srgbClr val="3129EE"/>
                </a:solidFill>
                <a:latin typeface="+mj-lt"/>
                <a:cs typeface="Times New Roman" panose="02020603050405020304" pitchFamily="18" charset="0"/>
              </a:rPr>
              <a:t>bàn giao đề thi giữa Ban vận chuyển đề thi và Điểm thi.</a:t>
            </a:r>
          </a:p>
        </p:txBody>
      </p:sp>
      <p:sp>
        <p:nvSpPr>
          <p:cNvPr id="2" name="Heptagon 1">
            <a:extLst>
              <a:ext uri="{FF2B5EF4-FFF2-40B4-BE49-F238E27FC236}">
                <a16:creationId xmlns:a16="http://schemas.microsoft.com/office/drawing/2014/main" xmlns="" id="{AB80E211-4357-13F0-6C10-300CD5D489D9}"/>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2</a:t>
            </a:r>
          </a:p>
        </p:txBody>
      </p:sp>
      <p:sp>
        <p:nvSpPr>
          <p:cNvPr id="12" name="TextBox 11">
            <a:extLst>
              <a:ext uri="{FF2B5EF4-FFF2-40B4-BE49-F238E27FC236}">
                <a16:creationId xmlns:a16="http://schemas.microsoft.com/office/drawing/2014/main" xmlns="" id="{75F70E09-660D-3D8E-C145-C28DA6002034}"/>
              </a:ext>
            </a:extLst>
          </p:cNvPr>
          <p:cNvSpPr txBox="1"/>
          <p:nvPr/>
        </p:nvSpPr>
        <p:spPr>
          <a:xfrm>
            <a:off x="1430093" y="3297614"/>
            <a:ext cx="2079415" cy="769441"/>
          </a:xfrm>
          <a:prstGeom prst="rect">
            <a:avLst/>
          </a:prstGeom>
          <a:noFill/>
        </p:spPr>
        <p:txBody>
          <a:bodyPr wrap="none" rtlCol="0">
            <a:spAutoFit/>
          </a:bodyPr>
          <a:lstStyle/>
          <a:p>
            <a:r>
              <a:rPr lang="en-US" sz="4400">
                <a:solidFill>
                  <a:srgbClr val="FF0000"/>
                </a:solidFill>
                <a:latin typeface="Cooper Black" panose="0208090404030B020404" pitchFamily="18" charset="0"/>
              </a:rPr>
              <a:t>Không</a:t>
            </a:r>
          </a:p>
        </p:txBody>
      </p:sp>
      <p:sp>
        <p:nvSpPr>
          <p:cNvPr id="8" name="Slide Number Placeholder 7">
            <a:extLst>
              <a:ext uri="{FF2B5EF4-FFF2-40B4-BE49-F238E27FC236}">
                <a16:creationId xmlns:a16="http://schemas.microsoft.com/office/drawing/2014/main" xmlns="" id="{94A7ABB3-71B0-C2C1-6E18-E1C6BED4522A}"/>
              </a:ext>
            </a:extLst>
          </p:cNvPr>
          <p:cNvSpPr>
            <a:spLocks noGrp="1"/>
          </p:cNvSpPr>
          <p:nvPr>
            <p:ph type="sldNum" sz="quarter" idx="12"/>
          </p:nvPr>
        </p:nvSpPr>
        <p:spPr/>
        <p:txBody>
          <a:bodyPr/>
          <a:lstStyle/>
          <a:p>
            <a:fld id="{2502428D-B754-439B-BA0F-CEC356099129}" type="slidenum">
              <a:rPr lang="en-US" smtClean="0"/>
              <a:pPr/>
              <a:t>13</a:t>
            </a:fld>
            <a:endParaRPr lang="en-US"/>
          </a:p>
        </p:txBody>
      </p:sp>
    </p:spTree>
    <p:extLst>
      <p:ext uri="{BB962C8B-B14F-4D97-AF65-F5344CB8AC3E}">
        <p14:creationId xmlns:p14="http://schemas.microsoft.com/office/powerpoint/2010/main" val="33927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507275" y="482520"/>
            <a:ext cx="10222711" cy="1323439"/>
          </a:xfrm>
          <a:prstGeom prst="rect">
            <a:avLst/>
          </a:prstGeom>
          <a:noFill/>
        </p:spPr>
        <p:txBody>
          <a:bodyPr wrap="square">
            <a:spAutoFit/>
          </a:bodyPr>
          <a:lstStyle/>
          <a:p>
            <a:r>
              <a:rPr lang="en-US" sz="4000" b="1">
                <a:effectLst>
                  <a:outerShdw blurRad="38100" dist="38100" dir="2700000" algn="tl">
                    <a:srgbClr val="000000">
                      <a:alpha val="43137"/>
                    </a:srgbClr>
                  </a:outerShdw>
                </a:effectLst>
                <a:cs typeface="Times New Roman" panose="02020603050405020304" pitchFamily="18" charset="0"/>
              </a:rPr>
              <a:t>Một số điểm cần chú ý về tính độc lập trong công tác thanh tra, kiểm tra thi tốt nghiệp</a:t>
            </a:r>
            <a:endParaRPr lang="en-US" sz="40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3230197" y="2128163"/>
            <a:ext cx="8499789" cy="1384995"/>
          </a:xfrm>
          <a:prstGeom prst="rect">
            <a:avLst/>
          </a:prstGeom>
          <a:noFill/>
        </p:spPr>
        <p:txBody>
          <a:bodyPr wrap="square">
            <a:spAutoFit/>
          </a:bodyPr>
          <a:lstStyle/>
          <a:p>
            <a:pPr marL="285750" indent="-285750" algn="just">
              <a:buFont typeface="Wingdings" panose="05000000000000000000" pitchFamily="2" charset="2"/>
              <a:buChar char="v"/>
            </a:pPr>
            <a:r>
              <a:rPr lang="en-US" sz="2800" b="1">
                <a:solidFill>
                  <a:srgbClr val="3129EE"/>
                </a:solidFill>
                <a:latin typeface="+mj-lt"/>
                <a:cs typeface="Times New Roman" panose="02020603050405020304" pitchFamily="18" charset="0"/>
              </a:rPr>
              <a:t> </a:t>
            </a:r>
            <a:r>
              <a:rPr lang="en-US" sz="2800" b="1">
                <a:solidFill>
                  <a:srgbClr val="FF0000"/>
                </a:solidFill>
                <a:latin typeface="+mj-lt"/>
                <a:cs typeface="Times New Roman" panose="02020603050405020304" pitchFamily="18" charset="0"/>
              </a:rPr>
              <a:t>Chứng kiến </a:t>
            </a:r>
            <a:r>
              <a:rPr lang="en-US" sz="2800" b="1">
                <a:solidFill>
                  <a:srgbClr val="3129EE"/>
                </a:solidFill>
                <a:latin typeface="+mj-lt"/>
                <a:cs typeface="Times New Roman" panose="02020603050405020304" pitchFamily="18" charset="0"/>
              </a:rPr>
              <a:t>việc mở tủ đề thi, bài thi tại Điểm thi.</a:t>
            </a:r>
          </a:p>
          <a:p>
            <a:pPr marL="285750" indent="-285750" algn="just">
              <a:buFont typeface="Wingdings" panose="05000000000000000000" pitchFamily="2" charset="2"/>
              <a:buChar char="v"/>
            </a:pPr>
            <a:r>
              <a:rPr lang="en-US" sz="2800" b="1">
                <a:solidFill>
                  <a:srgbClr val="3129EE"/>
                </a:solidFill>
                <a:latin typeface="+mj-lt"/>
                <a:cs typeface="Times New Roman" panose="02020603050405020304" pitchFamily="18" charset="0"/>
              </a:rPr>
              <a:t> </a:t>
            </a:r>
            <a:r>
              <a:rPr lang="en-US" sz="2800" b="1">
                <a:solidFill>
                  <a:srgbClr val="FF0000"/>
                </a:solidFill>
                <a:latin typeface="+mj-lt"/>
                <a:cs typeface="Times New Roman" panose="02020603050405020304" pitchFamily="18" charset="0"/>
              </a:rPr>
              <a:t>Ký nhãn niêm phong </a:t>
            </a:r>
            <a:r>
              <a:rPr lang="en-US" sz="2800" b="1">
                <a:solidFill>
                  <a:srgbClr val="3129EE"/>
                </a:solidFill>
                <a:latin typeface="+mj-lt"/>
                <a:cs typeface="Times New Roman" panose="02020603050405020304" pitchFamily="18" charset="0"/>
              </a:rPr>
              <a:t>đóng tủ đề thi, bài thi tại Điểm thi.</a:t>
            </a:r>
          </a:p>
          <a:p>
            <a:pPr marL="285750" indent="-285750" algn="just">
              <a:buFont typeface="Wingdings" panose="05000000000000000000" pitchFamily="2" charset="2"/>
              <a:buChar char="v"/>
            </a:pPr>
            <a:r>
              <a:rPr lang="en-US" sz="2800" b="1">
                <a:solidFill>
                  <a:srgbClr val="3129EE"/>
                </a:solidFill>
                <a:latin typeface="+mj-lt"/>
                <a:cs typeface="Times New Roman" panose="02020603050405020304" pitchFamily="18" charset="0"/>
              </a:rPr>
              <a:t> </a:t>
            </a:r>
            <a:r>
              <a:rPr lang="en-US" sz="2800" b="1">
                <a:solidFill>
                  <a:srgbClr val="FF0000"/>
                </a:solidFill>
                <a:latin typeface="+mj-lt"/>
                <a:cs typeface="Times New Roman" panose="02020603050405020304" pitchFamily="18" charset="0"/>
              </a:rPr>
              <a:t>Ký biên bản</a:t>
            </a:r>
            <a:r>
              <a:rPr lang="en-US" sz="2800" b="1">
                <a:solidFill>
                  <a:srgbClr val="3129EE"/>
                </a:solidFill>
                <a:latin typeface="+mj-lt"/>
                <a:cs typeface="Times New Roman" panose="02020603050405020304" pitchFamily="18" charset="0"/>
              </a:rPr>
              <a:t> đóng/mở tủ đề thi, bài thi tại Điểm thi.</a:t>
            </a:r>
          </a:p>
        </p:txBody>
      </p:sp>
      <p:sp>
        <p:nvSpPr>
          <p:cNvPr id="2" name="Heptagon 1">
            <a:extLst>
              <a:ext uri="{FF2B5EF4-FFF2-40B4-BE49-F238E27FC236}">
                <a16:creationId xmlns:a16="http://schemas.microsoft.com/office/drawing/2014/main" xmlns="" id="{AB80E211-4357-13F0-6C10-300CD5D489D9}"/>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3</a:t>
            </a:r>
          </a:p>
        </p:txBody>
      </p:sp>
      <p:sp>
        <p:nvSpPr>
          <p:cNvPr id="5" name="TextBox 4">
            <a:extLst>
              <a:ext uri="{FF2B5EF4-FFF2-40B4-BE49-F238E27FC236}">
                <a16:creationId xmlns:a16="http://schemas.microsoft.com/office/drawing/2014/main" xmlns="" id="{ACD62F03-C9A4-2B7D-C3E9-A60A1633A6E7}"/>
              </a:ext>
            </a:extLst>
          </p:cNvPr>
          <p:cNvSpPr txBox="1"/>
          <p:nvPr/>
        </p:nvSpPr>
        <p:spPr>
          <a:xfrm>
            <a:off x="4129238" y="4037339"/>
            <a:ext cx="7931898" cy="2246769"/>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indent="0" algn="just">
              <a:buFont typeface="Wingdings" panose="05000000000000000000" pitchFamily="2" charset="2"/>
              <a:buNone/>
              <a:defRPr sz="2800" b="1">
                <a:solidFill>
                  <a:srgbClr val="FF0000"/>
                </a:solidFill>
                <a:latin typeface="+mj-lt"/>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 </a:t>
            </a:r>
            <a:r>
              <a:rPr lang="en-US">
                <a:solidFill>
                  <a:srgbClr val="0070C0"/>
                </a:solidFill>
              </a:rPr>
              <a:t>- Trưởng Điểm thi, thư ký Điểm thi và công an ký nhãn niêm phong tủ đựng đề thi, bài thi.</a:t>
            </a:r>
          </a:p>
          <a:p>
            <a:r>
              <a:rPr lang="en-US">
                <a:solidFill>
                  <a:srgbClr val="0070C0"/>
                </a:solidFill>
              </a:rPr>
              <a:t> - Khi đóng/mở phải có chứng kiến của những người ký nhãn niêm phong.</a:t>
            </a:r>
          </a:p>
          <a:p>
            <a:r>
              <a:rPr lang="en-US">
                <a:solidFill>
                  <a:srgbClr val="0070C0"/>
                </a:solidFill>
              </a:rPr>
              <a:t> - Lập biên bản đóng/mở niêm phong tủ đề thi, bài thi.</a:t>
            </a:r>
          </a:p>
        </p:txBody>
      </p:sp>
      <p:sp>
        <p:nvSpPr>
          <p:cNvPr id="9" name="Arrow: Striped Right 8">
            <a:extLst>
              <a:ext uri="{FF2B5EF4-FFF2-40B4-BE49-F238E27FC236}">
                <a16:creationId xmlns:a16="http://schemas.microsoft.com/office/drawing/2014/main" xmlns="" id="{C8A1E99B-4B16-DF3A-5264-9836C53875DC}"/>
              </a:ext>
            </a:extLst>
          </p:cNvPr>
          <p:cNvSpPr/>
          <p:nvPr/>
        </p:nvSpPr>
        <p:spPr>
          <a:xfrm>
            <a:off x="1249339" y="4271511"/>
            <a:ext cx="2011680" cy="13475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CEF56B08-5B0A-49A9-56F7-4B167903403C}"/>
              </a:ext>
            </a:extLst>
          </p:cNvPr>
          <p:cNvSpPr txBox="1"/>
          <p:nvPr/>
        </p:nvSpPr>
        <p:spPr>
          <a:xfrm>
            <a:off x="814257" y="5679193"/>
            <a:ext cx="2833718" cy="369332"/>
          </a:xfrm>
          <a:prstGeom prst="rect">
            <a:avLst/>
          </a:prstGeom>
          <a:noFill/>
        </p:spPr>
        <p:txBody>
          <a:bodyPr wrap="square">
            <a:spAutoFit/>
          </a:bodyPr>
          <a:lstStyle/>
          <a:p>
            <a:r>
              <a:rPr lang="en-US" sz="1800" b="1">
                <a:solidFill>
                  <a:srgbClr val="3129EE"/>
                </a:solidFill>
                <a:latin typeface="+mj-lt"/>
                <a:cs typeface="Times New Roman" panose="02020603050405020304" pitchFamily="18" charset="0"/>
              </a:rPr>
              <a:t>Khoản 1, Điều 19 Quy chế thi</a:t>
            </a:r>
            <a:endParaRPr lang="en-US"/>
          </a:p>
        </p:txBody>
      </p:sp>
      <p:sp>
        <p:nvSpPr>
          <p:cNvPr id="3" name="TextBox 2">
            <a:extLst>
              <a:ext uri="{FF2B5EF4-FFF2-40B4-BE49-F238E27FC236}">
                <a16:creationId xmlns:a16="http://schemas.microsoft.com/office/drawing/2014/main" xmlns="" id="{72897EFB-DE13-00EB-28B2-3461F134B49F}"/>
              </a:ext>
            </a:extLst>
          </p:cNvPr>
          <p:cNvSpPr txBox="1"/>
          <p:nvPr/>
        </p:nvSpPr>
        <p:spPr>
          <a:xfrm>
            <a:off x="1102835" y="2305032"/>
            <a:ext cx="2079415" cy="769441"/>
          </a:xfrm>
          <a:prstGeom prst="rect">
            <a:avLst/>
          </a:prstGeom>
          <a:noFill/>
        </p:spPr>
        <p:txBody>
          <a:bodyPr wrap="none" rtlCol="0">
            <a:spAutoFit/>
          </a:bodyPr>
          <a:lstStyle/>
          <a:p>
            <a:r>
              <a:rPr lang="en-US" sz="4400">
                <a:solidFill>
                  <a:srgbClr val="FF0000"/>
                </a:solidFill>
                <a:latin typeface="Cooper Black" panose="0208090404030B020404" pitchFamily="18" charset="0"/>
              </a:rPr>
              <a:t>Không</a:t>
            </a:r>
          </a:p>
        </p:txBody>
      </p:sp>
      <p:sp>
        <p:nvSpPr>
          <p:cNvPr id="12" name="Slide Number Placeholder 11">
            <a:extLst>
              <a:ext uri="{FF2B5EF4-FFF2-40B4-BE49-F238E27FC236}">
                <a16:creationId xmlns:a16="http://schemas.microsoft.com/office/drawing/2014/main" xmlns="" id="{7DE29516-889B-9AD8-79D0-E00556333C0C}"/>
              </a:ext>
            </a:extLst>
          </p:cNvPr>
          <p:cNvSpPr>
            <a:spLocks noGrp="1"/>
          </p:cNvSpPr>
          <p:nvPr>
            <p:ph type="sldNum" sz="quarter" idx="12"/>
          </p:nvPr>
        </p:nvSpPr>
        <p:spPr/>
        <p:txBody>
          <a:bodyPr/>
          <a:lstStyle/>
          <a:p>
            <a:fld id="{2502428D-B754-439B-BA0F-CEC356099129}" type="slidenum">
              <a:rPr lang="en-US" smtClean="0"/>
              <a:pPr/>
              <a:t>14</a:t>
            </a:fld>
            <a:endParaRPr lang="en-US"/>
          </a:p>
        </p:txBody>
      </p:sp>
    </p:spTree>
    <p:extLst>
      <p:ext uri="{BB962C8B-B14F-4D97-AF65-F5344CB8AC3E}">
        <p14:creationId xmlns:p14="http://schemas.microsoft.com/office/powerpoint/2010/main" val="1593134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507275" y="482520"/>
            <a:ext cx="10222711" cy="1323439"/>
          </a:xfrm>
          <a:prstGeom prst="rect">
            <a:avLst/>
          </a:prstGeom>
          <a:noFill/>
        </p:spPr>
        <p:txBody>
          <a:bodyPr wrap="square">
            <a:spAutoFit/>
          </a:bodyPr>
          <a:lstStyle/>
          <a:p>
            <a:r>
              <a:rPr lang="en-US" sz="4000" b="1">
                <a:effectLst>
                  <a:outerShdw blurRad="38100" dist="38100" dir="2700000" algn="tl">
                    <a:srgbClr val="000000">
                      <a:alpha val="43137"/>
                    </a:srgbClr>
                  </a:outerShdw>
                </a:effectLst>
                <a:cs typeface="Times New Roman" panose="02020603050405020304" pitchFamily="18" charset="0"/>
              </a:rPr>
              <a:t>Một số điểm cần chú ý về tính độc lập trong công tác thanh tra, kiểm tra thi tốt nghiệp</a:t>
            </a:r>
            <a:endParaRPr lang="en-US" sz="40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2791325" y="1805959"/>
            <a:ext cx="8528665" cy="1384995"/>
          </a:xfrm>
          <a:prstGeom prst="rect">
            <a:avLst/>
          </a:prstGeom>
          <a:noFill/>
        </p:spPr>
        <p:txBody>
          <a:bodyPr wrap="square">
            <a:spAutoFit/>
          </a:bodyPr>
          <a:lstStyle/>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 Chứng kiến </a:t>
            </a:r>
            <a:r>
              <a:rPr lang="en-US" sz="2800" b="1">
                <a:solidFill>
                  <a:srgbClr val="3129EE"/>
                </a:solidFill>
                <a:latin typeface="+mj-lt"/>
                <a:cs typeface="Times New Roman" panose="02020603050405020304" pitchFamily="18" charset="0"/>
              </a:rPr>
              <a:t>việc sử dụng điện thoại trực thi.</a:t>
            </a:r>
          </a:p>
          <a:p>
            <a:pPr marL="285750" indent="-285750" algn="just">
              <a:buFont typeface="Wingdings" panose="05000000000000000000" pitchFamily="2" charset="2"/>
              <a:buChar char="v"/>
            </a:pPr>
            <a:r>
              <a:rPr lang="en-US" sz="2800" b="1">
                <a:solidFill>
                  <a:srgbClr val="FF0000"/>
                </a:solidFill>
                <a:latin typeface="+mj-lt"/>
                <a:cs typeface="Times New Roman" panose="02020603050405020304" pitchFamily="18" charset="0"/>
              </a:rPr>
              <a:t> Chứng kiến </a:t>
            </a:r>
            <a:r>
              <a:rPr lang="en-US" sz="2800" b="1">
                <a:solidFill>
                  <a:srgbClr val="3129EE"/>
                </a:solidFill>
                <a:latin typeface="+mj-lt"/>
                <a:cs typeface="Times New Roman" panose="02020603050405020304" pitchFamily="18" charset="0"/>
              </a:rPr>
              <a:t>việc sử dụng máy tính khi chuyển báo cáo nhanh cho Hội đồng thi.</a:t>
            </a:r>
          </a:p>
        </p:txBody>
      </p:sp>
      <p:sp>
        <p:nvSpPr>
          <p:cNvPr id="2" name="Heptagon 1">
            <a:extLst>
              <a:ext uri="{FF2B5EF4-FFF2-40B4-BE49-F238E27FC236}">
                <a16:creationId xmlns:a16="http://schemas.microsoft.com/office/drawing/2014/main" xmlns="" id="{AB80E211-4357-13F0-6C10-300CD5D489D9}"/>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4</a:t>
            </a:r>
          </a:p>
        </p:txBody>
      </p:sp>
      <p:sp>
        <p:nvSpPr>
          <p:cNvPr id="5" name="TextBox 4">
            <a:extLst>
              <a:ext uri="{FF2B5EF4-FFF2-40B4-BE49-F238E27FC236}">
                <a16:creationId xmlns:a16="http://schemas.microsoft.com/office/drawing/2014/main" xmlns="" id="{ACD62F03-C9A4-2B7D-C3E9-A60A1633A6E7}"/>
              </a:ext>
            </a:extLst>
          </p:cNvPr>
          <p:cNvSpPr txBox="1"/>
          <p:nvPr/>
        </p:nvSpPr>
        <p:spPr>
          <a:xfrm>
            <a:off x="3020566" y="3370869"/>
            <a:ext cx="8709420" cy="310854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defPPr>
              <a:defRPr lang="en-US"/>
            </a:defPPr>
            <a:lvl1pPr indent="0" algn="just">
              <a:buFont typeface="Wingdings" panose="05000000000000000000" pitchFamily="2" charset="2"/>
              <a:buNone/>
              <a:defRPr sz="2800" b="1">
                <a:solidFill>
                  <a:srgbClr val="FF0000"/>
                </a:solidFill>
                <a:latin typeface="+mj-lt"/>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 </a:t>
            </a:r>
            <a:r>
              <a:rPr lang="en-US" dirty="0">
                <a:solidFill>
                  <a:srgbClr val="0070C0"/>
                </a:solidFill>
              </a:rPr>
              <a:t>- </a:t>
            </a:r>
            <a:r>
              <a:rPr lang="en-US" dirty="0" err="1">
                <a:solidFill>
                  <a:srgbClr val="0070C0"/>
                </a:solidFill>
              </a:rPr>
              <a:t>Mọi</a:t>
            </a:r>
            <a:r>
              <a:rPr lang="en-US" dirty="0">
                <a:solidFill>
                  <a:srgbClr val="0070C0"/>
                </a:solidFill>
              </a:rPr>
              <a:t> </a:t>
            </a:r>
            <a:r>
              <a:rPr lang="en-US" dirty="0" err="1">
                <a:solidFill>
                  <a:srgbClr val="0070C0"/>
                </a:solidFill>
              </a:rPr>
              <a:t>liên</a:t>
            </a:r>
            <a:r>
              <a:rPr lang="en-US" dirty="0">
                <a:solidFill>
                  <a:srgbClr val="0070C0"/>
                </a:solidFill>
              </a:rPr>
              <a:t> </a:t>
            </a:r>
            <a:r>
              <a:rPr lang="en-US" dirty="0" err="1">
                <a:solidFill>
                  <a:srgbClr val="0070C0"/>
                </a:solidFill>
              </a:rPr>
              <a:t>lạc</a:t>
            </a:r>
            <a:r>
              <a:rPr lang="en-US" dirty="0">
                <a:solidFill>
                  <a:srgbClr val="0070C0"/>
                </a:solidFill>
              </a:rPr>
              <a:t> qua </a:t>
            </a:r>
            <a:r>
              <a:rPr lang="en-US" dirty="0" err="1">
                <a:solidFill>
                  <a:srgbClr val="0070C0"/>
                </a:solidFill>
              </a:rPr>
              <a:t>điện</a:t>
            </a:r>
            <a:r>
              <a:rPr lang="en-US" dirty="0">
                <a:solidFill>
                  <a:srgbClr val="0070C0"/>
                </a:solidFill>
              </a:rPr>
              <a:t> </a:t>
            </a:r>
            <a:r>
              <a:rPr lang="en-US" dirty="0" err="1">
                <a:solidFill>
                  <a:srgbClr val="0070C0"/>
                </a:solidFill>
              </a:rPr>
              <a:t>thoại</a:t>
            </a:r>
            <a:r>
              <a:rPr lang="en-US" dirty="0">
                <a:solidFill>
                  <a:srgbClr val="0070C0"/>
                </a:solidFill>
              </a:rPr>
              <a:t> </a:t>
            </a:r>
            <a:r>
              <a:rPr lang="en-US" dirty="0" err="1">
                <a:solidFill>
                  <a:srgbClr val="0070C0"/>
                </a:solidFill>
              </a:rPr>
              <a:t>đều</a:t>
            </a:r>
            <a:r>
              <a:rPr lang="en-US" dirty="0">
                <a:solidFill>
                  <a:srgbClr val="0070C0"/>
                </a:solidFill>
              </a:rPr>
              <a:t> </a:t>
            </a:r>
            <a:r>
              <a:rPr lang="en-US" dirty="0" err="1">
                <a:solidFill>
                  <a:srgbClr val="0070C0"/>
                </a:solidFill>
              </a:rPr>
              <a:t>phải</a:t>
            </a:r>
            <a:r>
              <a:rPr lang="en-US" dirty="0">
                <a:solidFill>
                  <a:srgbClr val="0070C0"/>
                </a:solidFill>
              </a:rPr>
              <a:t> </a:t>
            </a:r>
            <a:r>
              <a:rPr lang="en-US" dirty="0" err="1">
                <a:solidFill>
                  <a:srgbClr val="0070C0"/>
                </a:solidFill>
              </a:rPr>
              <a:t>bật</a:t>
            </a:r>
            <a:r>
              <a:rPr lang="en-US" dirty="0">
                <a:solidFill>
                  <a:srgbClr val="0070C0"/>
                </a:solidFill>
              </a:rPr>
              <a:t> </a:t>
            </a:r>
            <a:r>
              <a:rPr lang="en-US" dirty="0" err="1">
                <a:solidFill>
                  <a:srgbClr val="0070C0"/>
                </a:solidFill>
              </a:rPr>
              <a:t>loa</a:t>
            </a:r>
            <a:r>
              <a:rPr lang="en-US" dirty="0">
                <a:solidFill>
                  <a:srgbClr val="0070C0"/>
                </a:solidFill>
              </a:rPr>
              <a:t> </a:t>
            </a:r>
            <a:r>
              <a:rPr lang="en-US" dirty="0" err="1">
                <a:solidFill>
                  <a:srgbClr val="0070C0"/>
                </a:solidFill>
              </a:rPr>
              <a:t>ngoài</a:t>
            </a:r>
            <a:r>
              <a:rPr lang="en-US" dirty="0">
                <a:solidFill>
                  <a:srgbClr val="0070C0"/>
                </a:solidFill>
              </a:rPr>
              <a:t> </a:t>
            </a:r>
            <a:r>
              <a:rPr lang="en-US" dirty="0"/>
              <a:t>(</a:t>
            </a:r>
            <a:r>
              <a:rPr lang="en-US" dirty="0" err="1"/>
              <a:t>nếu</a:t>
            </a:r>
            <a:r>
              <a:rPr lang="en-US" dirty="0"/>
              <a:t> </a:t>
            </a:r>
            <a:r>
              <a:rPr lang="en-US" dirty="0" err="1"/>
              <a:t>sử</a:t>
            </a:r>
            <a:r>
              <a:rPr lang="en-US" dirty="0"/>
              <a:t> </a:t>
            </a:r>
            <a:r>
              <a:rPr lang="en-US" dirty="0" err="1"/>
              <a:t>dụng</a:t>
            </a:r>
            <a:r>
              <a:rPr lang="en-US" dirty="0"/>
              <a:t> </a:t>
            </a:r>
            <a:r>
              <a:rPr lang="en-US" dirty="0" err="1"/>
              <a:t>điện</a:t>
            </a:r>
            <a:r>
              <a:rPr lang="en-US" dirty="0"/>
              <a:t> </a:t>
            </a:r>
            <a:r>
              <a:rPr lang="en-US" dirty="0" err="1"/>
              <a:t>thoại</a:t>
            </a:r>
            <a:r>
              <a:rPr lang="en-US" dirty="0"/>
              <a:t> di </a:t>
            </a:r>
            <a:r>
              <a:rPr lang="en-US" dirty="0" err="1"/>
              <a:t>động</a:t>
            </a:r>
            <a:r>
              <a:rPr lang="en-US" dirty="0"/>
              <a:t> </a:t>
            </a:r>
            <a:r>
              <a:rPr lang="en-US" dirty="0" err="1"/>
              <a:t>thì</a:t>
            </a:r>
            <a:r>
              <a:rPr lang="en-US" dirty="0"/>
              <a:t> </a:t>
            </a:r>
            <a:r>
              <a:rPr lang="en-US" dirty="0" err="1"/>
              <a:t>phải</a:t>
            </a:r>
            <a:r>
              <a:rPr lang="en-US" dirty="0"/>
              <a:t> </a:t>
            </a:r>
            <a:r>
              <a:rPr lang="en-US" dirty="0" err="1"/>
              <a:t>niêm</a:t>
            </a:r>
            <a:r>
              <a:rPr lang="en-US" dirty="0"/>
              <a:t> </a:t>
            </a:r>
            <a:r>
              <a:rPr lang="en-US" dirty="0" err="1"/>
              <a:t>phong</a:t>
            </a:r>
            <a:r>
              <a:rPr lang="en-US" dirty="0"/>
              <a:t> </a:t>
            </a:r>
            <a:r>
              <a:rPr lang="en-US" dirty="0" err="1"/>
              <a:t>khi</a:t>
            </a:r>
            <a:r>
              <a:rPr lang="en-US" dirty="0"/>
              <a:t> </a:t>
            </a:r>
            <a:r>
              <a:rPr lang="en-US" dirty="0" err="1"/>
              <a:t>không</a:t>
            </a:r>
            <a:r>
              <a:rPr lang="en-US" dirty="0"/>
              <a:t> </a:t>
            </a:r>
            <a:r>
              <a:rPr lang="en-US" dirty="0" err="1"/>
              <a:t>sử</a:t>
            </a:r>
            <a:r>
              <a:rPr lang="en-US" dirty="0"/>
              <a:t> </a:t>
            </a:r>
            <a:r>
              <a:rPr lang="en-US" dirty="0" err="1"/>
              <a:t>dụng</a:t>
            </a:r>
            <a:r>
              <a:rPr lang="en-US" dirty="0"/>
              <a:t>).</a:t>
            </a:r>
          </a:p>
          <a:p>
            <a:r>
              <a:rPr lang="en-US" dirty="0">
                <a:solidFill>
                  <a:srgbClr val="0070C0"/>
                </a:solidFill>
              </a:rPr>
              <a:t> - </a:t>
            </a:r>
            <a:r>
              <a:rPr lang="en-US" dirty="0" err="1">
                <a:solidFill>
                  <a:srgbClr val="0070C0"/>
                </a:solidFill>
              </a:rPr>
              <a:t>Không</a:t>
            </a:r>
            <a:r>
              <a:rPr lang="en-US" dirty="0">
                <a:solidFill>
                  <a:srgbClr val="0070C0"/>
                </a:solidFill>
              </a:rPr>
              <a:t> </a:t>
            </a:r>
            <a:r>
              <a:rPr lang="en-US" dirty="0" err="1">
                <a:solidFill>
                  <a:srgbClr val="0070C0"/>
                </a:solidFill>
              </a:rPr>
              <a:t>sử</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máy</a:t>
            </a:r>
            <a:r>
              <a:rPr lang="en-US" dirty="0">
                <a:solidFill>
                  <a:srgbClr val="0070C0"/>
                </a:solidFill>
              </a:rPr>
              <a:t> </a:t>
            </a:r>
            <a:r>
              <a:rPr lang="en-US" dirty="0" err="1">
                <a:solidFill>
                  <a:srgbClr val="0070C0"/>
                </a:solidFill>
              </a:rPr>
              <a:t>tính</a:t>
            </a:r>
            <a:r>
              <a:rPr lang="en-US" dirty="0">
                <a:solidFill>
                  <a:srgbClr val="0070C0"/>
                </a:solidFill>
              </a:rPr>
              <a:t> </a:t>
            </a:r>
            <a:r>
              <a:rPr lang="en-US" dirty="0" err="1">
                <a:solidFill>
                  <a:srgbClr val="0070C0"/>
                </a:solidFill>
              </a:rPr>
              <a:t>tại</a:t>
            </a:r>
            <a:r>
              <a:rPr lang="en-US" dirty="0">
                <a:solidFill>
                  <a:srgbClr val="0070C0"/>
                </a:solidFill>
              </a:rPr>
              <a:t> </a:t>
            </a:r>
            <a:r>
              <a:rPr lang="en-US" dirty="0" err="1">
                <a:solidFill>
                  <a:srgbClr val="0070C0"/>
                </a:solidFill>
              </a:rPr>
              <a:t>Điểm</a:t>
            </a:r>
            <a:r>
              <a:rPr lang="en-US" dirty="0">
                <a:solidFill>
                  <a:srgbClr val="0070C0"/>
                </a:solidFill>
              </a:rPr>
              <a:t> </a:t>
            </a:r>
            <a:r>
              <a:rPr lang="en-US" dirty="0" err="1">
                <a:solidFill>
                  <a:srgbClr val="0070C0"/>
                </a:solidFill>
              </a:rPr>
              <a:t>thi</a:t>
            </a:r>
            <a:r>
              <a:rPr lang="en-US" dirty="0">
                <a:solidFill>
                  <a:srgbClr val="0070C0"/>
                </a:solidFill>
              </a:rPr>
              <a:t> </a:t>
            </a:r>
            <a:r>
              <a:rPr lang="en-US" dirty="0" smtClean="0">
                <a:solidFill>
                  <a:srgbClr val="0070C0"/>
                </a:solidFill>
              </a:rPr>
              <a:t>(.......................).</a:t>
            </a:r>
            <a:endParaRPr lang="en-US" dirty="0">
              <a:solidFill>
                <a:srgbClr val="0070C0"/>
              </a:solidFill>
            </a:endParaRPr>
          </a:p>
          <a:p>
            <a:r>
              <a:rPr lang="en-US" dirty="0">
                <a:solidFill>
                  <a:srgbClr val="0070C0"/>
                </a:solidFill>
              </a:rPr>
              <a:t> - </a:t>
            </a:r>
            <a:r>
              <a:rPr lang="en-US" dirty="0" err="1"/>
              <a:t>Phó</a:t>
            </a:r>
            <a:r>
              <a:rPr lang="en-US" dirty="0"/>
              <a:t> </a:t>
            </a:r>
            <a:r>
              <a:rPr lang="en-US" dirty="0" err="1"/>
              <a:t>Trưởng</a:t>
            </a:r>
            <a:r>
              <a:rPr lang="en-US" dirty="0"/>
              <a:t> </a:t>
            </a:r>
            <a:r>
              <a:rPr lang="en-US" dirty="0" err="1"/>
              <a:t>điểm</a:t>
            </a:r>
            <a:r>
              <a:rPr lang="en-US" dirty="0"/>
              <a:t> </a:t>
            </a:r>
            <a:r>
              <a:rPr lang="en-US" dirty="0" err="1"/>
              <a:t>thi</a:t>
            </a:r>
            <a:r>
              <a:rPr lang="en-US" dirty="0"/>
              <a:t> </a:t>
            </a:r>
            <a:r>
              <a:rPr lang="en-US" dirty="0" err="1"/>
              <a:t>phụ</a:t>
            </a:r>
            <a:r>
              <a:rPr lang="en-US" dirty="0"/>
              <a:t> </a:t>
            </a:r>
            <a:r>
              <a:rPr lang="en-US" dirty="0" err="1"/>
              <a:t>trách</a:t>
            </a:r>
            <a:r>
              <a:rPr lang="en-US" dirty="0"/>
              <a:t> CSVC </a:t>
            </a:r>
            <a:r>
              <a:rPr lang="en-US" dirty="0" err="1"/>
              <a:t>chứng</a:t>
            </a:r>
            <a:r>
              <a:rPr lang="en-US" dirty="0"/>
              <a:t> </a:t>
            </a:r>
            <a:r>
              <a:rPr lang="en-US" dirty="0" err="1"/>
              <a:t>kiến</a:t>
            </a:r>
            <a:r>
              <a:rPr lang="en-US" dirty="0"/>
              <a:t> </a:t>
            </a:r>
            <a:r>
              <a:rPr lang="en-US" dirty="0" err="1">
                <a:solidFill>
                  <a:srgbClr val="0070C0"/>
                </a:solidFill>
              </a:rPr>
              <a:t>khi</a:t>
            </a:r>
            <a:r>
              <a:rPr lang="en-US" dirty="0">
                <a:solidFill>
                  <a:srgbClr val="0070C0"/>
                </a:solidFill>
              </a:rPr>
              <a:t> </a:t>
            </a:r>
            <a:r>
              <a:rPr lang="en-US" dirty="0" err="1">
                <a:solidFill>
                  <a:srgbClr val="0070C0"/>
                </a:solidFill>
              </a:rPr>
              <a:t>sử</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điện</a:t>
            </a:r>
            <a:r>
              <a:rPr lang="en-US" dirty="0">
                <a:solidFill>
                  <a:srgbClr val="0070C0"/>
                </a:solidFill>
              </a:rPr>
              <a:t> </a:t>
            </a:r>
            <a:r>
              <a:rPr lang="en-US" dirty="0" err="1">
                <a:solidFill>
                  <a:srgbClr val="0070C0"/>
                </a:solidFill>
              </a:rPr>
              <a:t>thoại</a:t>
            </a:r>
            <a:r>
              <a:rPr lang="en-US" dirty="0">
                <a:solidFill>
                  <a:srgbClr val="0070C0"/>
                </a:solidFill>
              </a:rPr>
              <a:t> </a:t>
            </a:r>
            <a:r>
              <a:rPr lang="en-US" dirty="0" err="1">
                <a:solidFill>
                  <a:srgbClr val="0070C0"/>
                </a:solidFill>
              </a:rPr>
              <a:t>và</a:t>
            </a:r>
            <a:r>
              <a:rPr lang="en-US" dirty="0">
                <a:solidFill>
                  <a:srgbClr val="0070C0"/>
                </a:solidFill>
              </a:rPr>
              <a:t> </a:t>
            </a:r>
            <a:r>
              <a:rPr lang="en-US" dirty="0" err="1">
                <a:solidFill>
                  <a:srgbClr val="0070C0"/>
                </a:solidFill>
              </a:rPr>
              <a:t>máy</a:t>
            </a:r>
            <a:r>
              <a:rPr lang="en-US" dirty="0">
                <a:solidFill>
                  <a:srgbClr val="0070C0"/>
                </a:solidFill>
              </a:rPr>
              <a:t> </a:t>
            </a:r>
            <a:r>
              <a:rPr lang="en-US" dirty="0" err="1">
                <a:solidFill>
                  <a:srgbClr val="0070C0"/>
                </a:solidFill>
              </a:rPr>
              <a:t>tính</a:t>
            </a:r>
            <a:r>
              <a:rPr lang="en-US" dirty="0">
                <a:solidFill>
                  <a:srgbClr val="0070C0"/>
                </a:solidFill>
              </a:rPr>
              <a:t>.</a:t>
            </a:r>
          </a:p>
          <a:p>
            <a:r>
              <a:rPr lang="en-US" dirty="0">
                <a:solidFill>
                  <a:srgbClr val="0070C0"/>
                </a:solidFill>
              </a:rPr>
              <a:t>- </a:t>
            </a:r>
            <a:r>
              <a:rPr lang="en-US" dirty="0" err="1">
                <a:solidFill>
                  <a:srgbClr val="0070C0"/>
                </a:solidFill>
              </a:rPr>
              <a:t>Điểm</a:t>
            </a:r>
            <a:r>
              <a:rPr lang="en-US" dirty="0">
                <a:solidFill>
                  <a:srgbClr val="0070C0"/>
                </a:solidFill>
              </a:rPr>
              <a:t> </a:t>
            </a:r>
            <a:r>
              <a:rPr lang="en-US" dirty="0" err="1">
                <a:solidFill>
                  <a:srgbClr val="0070C0"/>
                </a:solidFill>
              </a:rPr>
              <a:t>thi</a:t>
            </a:r>
            <a:r>
              <a:rPr lang="en-US" dirty="0">
                <a:solidFill>
                  <a:srgbClr val="0070C0"/>
                </a:solidFill>
              </a:rPr>
              <a:t> </a:t>
            </a:r>
            <a:r>
              <a:rPr lang="en-US" dirty="0" err="1">
                <a:solidFill>
                  <a:srgbClr val="0070C0"/>
                </a:solidFill>
              </a:rPr>
              <a:t>phải</a:t>
            </a:r>
            <a:r>
              <a:rPr lang="en-US" dirty="0">
                <a:solidFill>
                  <a:srgbClr val="0070C0"/>
                </a:solidFill>
              </a:rPr>
              <a:t> </a:t>
            </a:r>
            <a:r>
              <a:rPr lang="en-US" dirty="0" err="1">
                <a:solidFill>
                  <a:srgbClr val="0070C0"/>
                </a:solidFill>
              </a:rPr>
              <a:t>ghi</a:t>
            </a:r>
            <a:r>
              <a:rPr lang="en-US" dirty="0">
                <a:solidFill>
                  <a:srgbClr val="0070C0"/>
                </a:solidFill>
              </a:rPr>
              <a:t> </a:t>
            </a:r>
            <a:r>
              <a:rPr lang="en-US" dirty="0" err="1">
                <a:solidFill>
                  <a:srgbClr val="0070C0"/>
                </a:solidFill>
              </a:rPr>
              <a:t>nhật</a:t>
            </a:r>
            <a:r>
              <a:rPr lang="en-US" dirty="0">
                <a:solidFill>
                  <a:srgbClr val="0070C0"/>
                </a:solidFill>
              </a:rPr>
              <a:t> </a:t>
            </a:r>
            <a:r>
              <a:rPr lang="en-US" dirty="0" err="1">
                <a:solidFill>
                  <a:srgbClr val="0070C0"/>
                </a:solidFill>
              </a:rPr>
              <a:t>ký</a:t>
            </a:r>
            <a:r>
              <a:rPr lang="en-US" dirty="0">
                <a:solidFill>
                  <a:srgbClr val="0070C0"/>
                </a:solidFill>
              </a:rPr>
              <a:t> </a:t>
            </a:r>
            <a:r>
              <a:rPr lang="en-US" dirty="0" err="1">
                <a:solidFill>
                  <a:srgbClr val="0070C0"/>
                </a:solidFill>
              </a:rPr>
              <a:t>sử</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điện</a:t>
            </a:r>
            <a:r>
              <a:rPr lang="en-US" dirty="0">
                <a:solidFill>
                  <a:srgbClr val="0070C0"/>
                </a:solidFill>
              </a:rPr>
              <a:t> </a:t>
            </a:r>
            <a:r>
              <a:rPr lang="en-US" dirty="0" err="1">
                <a:solidFill>
                  <a:srgbClr val="0070C0"/>
                </a:solidFill>
              </a:rPr>
              <a:t>thoại</a:t>
            </a:r>
            <a:r>
              <a:rPr lang="en-US" dirty="0">
                <a:solidFill>
                  <a:srgbClr val="0070C0"/>
                </a:solidFill>
              </a:rPr>
              <a:t> </a:t>
            </a:r>
            <a:r>
              <a:rPr lang="en-US" dirty="0" err="1">
                <a:solidFill>
                  <a:srgbClr val="0070C0"/>
                </a:solidFill>
              </a:rPr>
              <a:t>và</a:t>
            </a:r>
            <a:r>
              <a:rPr lang="en-US" dirty="0">
                <a:solidFill>
                  <a:srgbClr val="0070C0"/>
                </a:solidFill>
              </a:rPr>
              <a:t> </a:t>
            </a:r>
            <a:r>
              <a:rPr lang="en-US" dirty="0" err="1">
                <a:solidFill>
                  <a:srgbClr val="0070C0"/>
                </a:solidFill>
              </a:rPr>
              <a:t>máy</a:t>
            </a:r>
            <a:r>
              <a:rPr lang="en-US" dirty="0">
                <a:solidFill>
                  <a:srgbClr val="0070C0"/>
                </a:solidFill>
              </a:rPr>
              <a:t> </a:t>
            </a:r>
            <a:r>
              <a:rPr lang="en-US" dirty="0" err="1">
                <a:solidFill>
                  <a:srgbClr val="0070C0"/>
                </a:solidFill>
              </a:rPr>
              <a:t>tính</a:t>
            </a:r>
            <a:r>
              <a:rPr lang="en-US" dirty="0">
                <a:solidFill>
                  <a:srgbClr val="0070C0"/>
                </a:solidFill>
              </a:rPr>
              <a:t>.</a:t>
            </a:r>
          </a:p>
        </p:txBody>
      </p:sp>
      <p:sp>
        <p:nvSpPr>
          <p:cNvPr id="9" name="Arrow: Striped Right 8">
            <a:extLst>
              <a:ext uri="{FF2B5EF4-FFF2-40B4-BE49-F238E27FC236}">
                <a16:creationId xmlns:a16="http://schemas.microsoft.com/office/drawing/2014/main" xmlns="" id="{C8A1E99B-4B16-DF3A-5264-9836C53875DC}"/>
              </a:ext>
            </a:extLst>
          </p:cNvPr>
          <p:cNvSpPr/>
          <p:nvPr/>
        </p:nvSpPr>
        <p:spPr>
          <a:xfrm>
            <a:off x="621930" y="4136757"/>
            <a:ext cx="2011680" cy="13475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CEF56B08-5B0A-49A9-56F7-4B167903403C}"/>
              </a:ext>
            </a:extLst>
          </p:cNvPr>
          <p:cNvSpPr txBox="1"/>
          <p:nvPr/>
        </p:nvSpPr>
        <p:spPr>
          <a:xfrm>
            <a:off x="186848" y="5544439"/>
            <a:ext cx="2833718" cy="369332"/>
          </a:xfrm>
          <a:prstGeom prst="rect">
            <a:avLst/>
          </a:prstGeom>
          <a:noFill/>
        </p:spPr>
        <p:txBody>
          <a:bodyPr wrap="square">
            <a:spAutoFit/>
          </a:bodyPr>
          <a:lstStyle/>
          <a:p>
            <a:r>
              <a:rPr lang="en-US" sz="1800" b="1">
                <a:solidFill>
                  <a:srgbClr val="3129EE"/>
                </a:solidFill>
                <a:latin typeface="+mj-lt"/>
                <a:cs typeface="Times New Roman" panose="02020603050405020304" pitchFamily="18" charset="0"/>
              </a:rPr>
              <a:t>Khoản 3, Điều 10 Quy chế thi</a:t>
            </a:r>
            <a:endParaRPr lang="en-US"/>
          </a:p>
        </p:txBody>
      </p:sp>
      <p:sp>
        <p:nvSpPr>
          <p:cNvPr id="3" name="TextBox 2">
            <a:extLst>
              <a:ext uri="{FF2B5EF4-FFF2-40B4-BE49-F238E27FC236}">
                <a16:creationId xmlns:a16="http://schemas.microsoft.com/office/drawing/2014/main" xmlns="" id="{004134FA-C248-E675-F85F-2F303B8118A5}"/>
              </a:ext>
            </a:extLst>
          </p:cNvPr>
          <p:cNvSpPr txBox="1"/>
          <p:nvPr/>
        </p:nvSpPr>
        <p:spPr>
          <a:xfrm>
            <a:off x="554195" y="2045597"/>
            <a:ext cx="2079415" cy="769441"/>
          </a:xfrm>
          <a:prstGeom prst="rect">
            <a:avLst/>
          </a:prstGeom>
          <a:noFill/>
        </p:spPr>
        <p:txBody>
          <a:bodyPr wrap="none" rtlCol="0">
            <a:spAutoFit/>
          </a:bodyPr>
          <a:lstStyle/>
          <a:p>
            <a:r>
              <a:rPr lang="en-US" sz="4400">
                <a:solidFill>
                  <a:srgbClr val="FF0000"/>
                </a:solidFill>
                <a:latin typeface="Cooper Black" panose="0208090404030B020404" pitchFamily="18" charset="0"/>
              </a:rPr>
              <a:t>Không</a:t>
            </a:r>
          </a:p>
        </p:txBody>
      </p:sp>
      <p:sp>
        <p:nvSpPr>
          <p:cNvPr id="12" name="Slide Number Placeholder 11">
            <a:extLst>
              <a:ext uri="{FF2B5EF4-FFF2-40B4-BE49-F238E27FC236}">
                <a16:creationId xmlns:a16="http://schemas.microsoft.com/office/drawing/2014/main" xmlns="" id="{6F859062-1B85-F88D-8D34-098DA67EBF90}"/>
              </a:ext>
            </a:extLst>
          </p:cNvPr>
          <p:cNvSpPr>
            <a:spLocks noGrp="1"/>
          </p:cNvSpPr>
          <p:nvPr>
            <p:ph type="sldNum" sz="quarter" idx="12"/>
          </p:nvPr>
        </p:nvSpPr>
        <p:spPr/>
        <p:txBody>
          <a:bodyPr/>
          <a:lstStyle/>
          <a:p>
            <a:fld id="{2502428D-B754-439B-BA0F-CEC356099129}" type="slidenum">
              <a:rPr lang="en-US" smtClean="0"/>
              <a:pPr/>
              <a:t>15</a:t>
            </a:fld>
            <a:endParaRPr lang="en-US"/>
          </a:p>
        </p:txBody>
      </p:sp>
    </p:spTree>
    <p:extLst>
      <p:ext uri="{BB962C8B-B14F-4D97-AF65-F5344CB8AC3E}">
        <p14:creationId xmlns:p14="http://schemas.microsoft.com/office/powerpoint/2010/main" val="412783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68CEB-C9F4-1A45-90AF-C6C4AC149A16}"/>
              </a:ext>
            </a:extLst>
          </p:cNvPr>
          <p:cNvSpPr txBox="1"/>
          <p:nvPr/>
        </p:nvSpPr>
        <p:spPr>
          <a:xfrm>
            <a:off x="1061648" y="1120502"/>
            <a:ext cx="10222711"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MỘT SỐ NỘI DUNG CẦN LƯU Ý</a:t>
            </a: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TRONG QUY CHẾ THI TỐT NGHIỆP</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xmlns="" id="{B3F8A6F7-1B73-7936-D677-D9FB675456DE}"/>
              </a:ext>
            </a:extLst>
          </p:cNvPr>
          <p:cNvSpPr>
            <a:spLocks noGrp="1"/>
          </p:cNvSpPr>
          <p:nvPr>
            <p:ph type="sldNum" sz="quarter" idx="12"/>
          </p:nvPr>
        </p:nvSpPr>
        <p:spPr/>
        <p:txBody>
          <a:bodyPr/>
          <a:lstStyle/>
          <a:p>
            <a:fld id="{2502428D-B754-439B-BA0F-CEC356099129}" type="slidenum">
              <a:rPr lang="en-US" smtClean="0"/>
              <a:pPr/>
              <a:t>16</a:t>
            </a:fld>
            <a:endParaRPr lang="en-US"/>
          </a:p>
        </p:txBody>
      </p:sp>
    </p:spTree>
    <p:extLst>
      <p:ext uri="{BB962C8B-B14F-4D97-AF65-F5344CB8AC3E}">
        <p14:creationId xmlns:p14="http://schemas.microsoft.com/office/powerpoint/2010/main" val="1168566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459489" y="446093"/>
            <a:ext cx="10222711" cy="646331"/>
          </a:xfrm>
          <a:prstGeom prst="rect">
            <a:avLst/>
          </a:prstGeom>
          <a:noFill/>
        </p:spPr>
        <p:txBody>
          <a:bodyPr wrap="square">
            <a:spAutoFit/>
          </a:bodyPr>
          <a:lstStyle/>
          <a:p>
            <a:r>
              <a:rPr lang="en-US" sz="3600" b="1">
                <a:effectLst>
                  <a:outerShdw blurRad="38100" dist="38100" dir="2700000" algn="tl">
                    <a:srgbClr val="000000">
                      <a:alpha val="43137"/>
                    </a:srgbClr>
                  </a:outerShdw>
                </a:effectLst>
                <a:cs typeface="Times New Roman" panose="02020603050405020304" pitchFamily="18" charset="0"/>
              </a:rPr>
              <a:t>Điểm mới Kỳ thi tốt nghiệp THPT năm 2024</a:t>
            </a:r>
            <a:endParaRPr lang="en-US" sz="36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6566172" y="1697736"/>
            <a:ext cx="5428034"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gn="just">
              <a:buFont typeface="Wingdings" panose="05000000000000000000" pitchFamily="2" charset="2"/>
              <a:buChar char="v"/>
            </a:pPr>
            <a:r>
              <a:rPr lang="en-US" sz="2800" b="1">
                <a:solidFill>
                  <a:srgbClr val="FF0000"/>
                </a:solidFill>
                <a:cs typeface="Times New Roman" panose="02020603050405020304" pitchFamily="18" charset="0"/>
              </a:rPr>
              <a:t>Cấm mang vào phòng thi:</a:t>
            </a:r>
          </a:p>
          <a:p>
            <a:pPr algn="just"/>
            <a:r>
              <a:rPr lang="en-US" sz="2800">
                <a:solidFill>
                  <a:schemeClr val="tx1"/>
                </a:solidFill>
                <a:cs typeface="Times New Roman" panose="02020603050405020304" pitchFamily="18" charset="0"/>
              </a:rPr>
              <a:t>Giấy than, bút xóa, đồ uống có cồn; vũ khí và chất gây nổ, gây cháy; tài liệu, thiết bị truyền tin (thu, phát sóng thông tin, ghi âm, ghi hình) hoặc chứa thông tin để gian lận trong quá trình làm bài thi;</a:t>
            </a:r>
          </a:p>
        </p:txBody>
      </p:sp>
      <p:sp>
        <p:nvSpPr>
          <p:cNvPr id="5" name="TextBox 4">
            <a:extLst>
              <a:ext uri="{FF2B5EF4-FFF2-40B4-BE49-F238E27FC236}">
                <a16:creationId xmlns:a16="http://schemas.microsoft.com/office/drawing/2014/main" xmlns="" id="{A7384105-0366-78FA-0FA5-99C3FD74B8F0}"/>
              </a:ext>
            </a:extLst>
          </p:cNvPr>
          <p:cNvSpPr txBox="1"/>
          <p:nvPr/>
        </p:nvSpPr>
        <p:spPr>
          <a:xfrm>
            <a:off x="359924" y="1737988"/>
            <a:ext cx="5992239"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n-US"/>
            </a:defPPr>
            <a:lvl1pPr marL="285750" indent="-285750" algn="just">
              <a:buFont typeface="Wingdings" panose="05000000000000000000" pitchFamily="2" charset="2"/>
              <a:buChar char="v"/>
              <a:defRPr sz="2800" b="1">
                <a:solidFill>
                  <a:srgbClr val="3129EE"/>
                </a:solidFill>
                <a:latin typeface="+mj-lt"/>
                <a:cs typeface="Times New Roman" panose="02020603050405020304" pitchFamily="18" charset="0"/>
              </a:defRPr>
            </a:lvl1pPr>
          </a:lstStyle>
          <a:p>
            <a:r>
              <a:rPr lang="en-US" dirty="0" err="1">
                <a:latin typeface="+mn-lt"/>
              </a:rPr>
              <a:t>Được</a:t>
            </a:r>
            <a:r>
              <a:rPr lang="en-US" dirty="0">
                <a:latin typeface="+mn-lt"/>
              </a:rPr>
              <a:t> </a:t>
            </a:r>
            <a:r>
              <a:rPr lang="en-US" dirty="0" err="1">
                <a:latin typeface="+mn-lt"/>
              </a:rPr>
              <a:t>mang</a:t>
            </a:r>
            <a:r>
              <a:rPr lang="en-US" dirty="0">
                <a:latin typeface="+mn-lt"/>
              </a:rPr>
              <a:t> </a:t>
            </a:r>
            <a:r>
              <a:rPr lang="en-US" dirty="0" err="1">
                <a:latin typeface="+mn-lt"/>
              </a:rPr>
              <a:t>vào</a:t>
            </a:r>
            <a:r>
              <a:rPr lang="en-US" dirty="0">
                <a:latin typeface="+mn-lt"/>
              </a:rPr>
              <a:t> </a:t>
            </a:r>
            <a:r>
              <a:rPr lang="en-US" dirty="0" err="1">
                <a:latin typeface="+mn-lt"/>
              </a:rPr>
              <a:t>phòng</a:t>
            </a:r>
            <a:r>
              <a:rPr lang="en-US" dirty="0">
                <a:latin typeface="+mn-lt"/>
              </a:rPr>
              <a:t> </a:t>
            </a:r>
            <a:r>
              <a:rPr lang="en-US" dirty="0" err="1">
                <a:latin typeface="+mn-lt"/>
              </a:rPr>
              <a:t>thi</a:t>
            </a:r>
            <a:r>
              <a:rPr lang="en-US" dirty="0">
                <a:latin typeface="+mn-lt"/>
              </a:rPr>
              <a:t>:</a:t>
            </a:r>
          </a:p>
          <a:p>
            <a:pPr marL="0" indent="0">
              <a:buNone/>
            </a:pPr>
            <a:r>
              <a:rPr lang="vi-VN" b="0" dirty="0">
                <a:solidFill>
                  <a:schemeClr val="tx1"/>
                </a:solidFill>
                <a:latin typeface="+mn-lt"/>
              </a:rPr>
              <a:t>Bút viết; thước kẻ; bút chì; tẩy chì; êke; thước vẽ đồ thị; dụng cụ vẽ hình; máy tính cầm tay không có chức năng soạn thảo văn bản và không có thẻ nhớ; Atlat Địa lí Việt Nam được biên soạn theo Chương trình giáo dục phổ thông 2006 (không có đánh dấu hoặc viết thêm bất cứ nội dung nào khác);</a:t>
            </a:r>
            <a:endParaRPr lang="en-US" b="0" dirty="0">
              <a:solidFill>
                <a:schemeClr val="tx1"/>
              </a:solidFill>
              <a:latin typeface="+mn-lt"/>
            </a:endParaRPr>
          </a:p>
        </p:txBody>
      </p:sp>
      <p:sp>
        <p:nvSpPr>
          <p:cNvPr id="9" name="TextBox 8">
            <a:extLst>
              <a:ext uri="{FF2B5EF4-FFF2-40B4-BE49-F238E27FC236}">
                <a16:creationId xmlns:a16="http://schemas.microsoft.com/office/drawing/2014/main" xmlns="" id="{1B98E4C6-8798-B995-A0C2-40B129413850}"/>
              </a:ext>
            </a:extLst>
          </p:cNvPr>
          <p:cNvSpPr txBox="1"/>
          <p:nvPr/>
        </p:nvSpPr>
        <p:spPr>
          <a:xfrm>
            <a:off x="1960742" y="6438625"/>
            <a:ext cx="8579798" cy="461665"/>
          </a:xfrm>
          <a:prstGeom prst="rect">
            <a:avLst/>
          </a:prstGeom>
          <a:noFill/>
        </p:spPr>
        <p:txBody>
          <a:bodyPr wrap="square">
            <a:spAutoFit/>
          </a:bodyPr>
          <a:lstStyle/>
          <a:p>
            <a:pPr marL="0" indent="0" algn="ctr">
              <a:buNone/>
            </a:pPr>
            <a:r>
              <a:rPr lang="en-US" sz="2400">
                <a:solidFill>
                  <a:schemeClr val="bg1"/>
                </a:solidFill>
              </a:rPr>
              <a:t>Điểm b khoản 4 Điều 14 Quy chế thi</a:t>
            </a:r>
          </a:p>
        </p:txBody>
      </p:sp>
      <p:sp>
        <p:nvSpPr>
          <p:cNvPr id="11" name="Slide Number Placeholder 10">
            <a:extLst>
              <a:ext uri="{FF2B5EF4-FFF2-40B4-BE49-F238E27FC236}">
                <a16:creationId xmlns:a16="http://schemas.microsoft.com/office/drawing/2014/main" xmlns="" id="{04C73A41-FB6D-FE87-FCDE-C92678E20196}"/>
              </a:ext>
            </a:extLst>
          </p:cNvPr>
          <p:cNvSpPr>
            <a:spLocks noGrp="1"/>
          </p:cNvSpPr>
          <p:nvPr>
            <p:ph type="sldNum" sz="quarter" idx="12"/>
          </p:nvPr>
        </p:nvSpPr>
        <p:spPr/>
        <p:txBody>
          <a:bodyPr/>
          <a:lstStyle/>
          <a:p>
            <a:fld id="{2502428D-B754-439B-BA0F-CEC356099129}" type="slidenum">
              <a:rPr lang="en-US" smtClean="0"/>
              <a:pPr/>
              <a:t>17</a:t>
            </a:fld>
            <a:endParaRPr lang="en-US"/>
          </a:p>
        </p:txBody>
      </p:sp>
      <p:sp>
        <p:nvSpPr>
          <p:cNvPr id="3" name="Heptagon 2">
            <a:extLst>
              <a:ext uri="{FF2B5EF4-FFF2-40B4-BE49-F238E27FC236}">
                <a16:creationId xmlns:a16="http://schemas.microsoft.com/office/drawing/2014/main" xmlns="" id="{76714CB3-AA97-A5E4-647D-6219EFF37941}"/>
              </a:ext>
            </a:extLst>
          </p:cNvPr>
          <p:cNvSpPr/>
          <p:nvPr/>
        </p:nvSpPr>
        <p:spPr>
          <a:xfrm>
            <a:off x="359924" y="187445"/>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2236021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45BE23D-06AA-480C-9AA5-35D543814E4C}"/>
              </a:ext>
            </a:extLst>
          </p:cNvPr>
          <p:cNvSpPr txBox="1"/>
          <p:nvPr/>
        </p:nvSpPr>
        <p:spPr>
          <a:xfrm>
            <a:off x="1302607" y="1817402"/>
            <a:ext cx="9047747" cy="3108543"/>
          </a:xfrm>
          <a:prstGeom prst="rect">
            <a:avLst/>
          </a:prstGeom>
          <a:noFill/>
        </p:spPr>
        <p:txBody>
          <a:bodyPr wrap="square" rtlCol="0">
            <a:spAutoFit/>
          </a:bodyPr>
          <a:lstStyle/>
          <a:p>
            <a:pPr marL="914400" lvl="1" indent="-457200">
              <a:buFont typeface="Wingdings" panose="05000000000000000000" pitchFamily="2" charset="2"/>
              <a:buChar char="Ø"/>
            </a:pPr>
            <a:r>
              <a:rPr lang="en-US" sz="2800">
                <a:solidFill>
                  <a:srgbClr val="3129EE"/>
                </a:solidFill>
                <a:latin typeface="Times New Roman" panose="02020603050405020304" pitchFamily="18" charset="0"/>
                <a:cs typeface="Times New Roman" panose="02020603050405020304" pitchFamily="18" charset="0"/>
              </a:rPr>
              <a:t>Trưởng ĐT, Phó Trưởng ĐT, CBCT, CBGS, </a:t>
            </a:r>
            <a:r>
              <a:rPr lang="en-US" sz="2800">
                <a:solidFill>
                  <a:srgbClr val="3129EE"/>
                </a:solidFill>
                <a:highlight>
                  <a:srgbClr val="FFFF00"/>
                </a:highlight>
                <a:latin typeface="Times New Roman" panose="02020603050405020304" pitchFamily="18" charset="0"/>
                <a:cs typeface="Times New Roman" panose="02020603050405020304" pitchFamily="18" charset="0"/>
              </a:rPr>
              <a:t>thanh tra</a:t>
            </a:r>
            <a:r>
              <a:rPr lang="en-US" sz="2800">
                <a:solidFill>
                  <a:srgbClr val="3129EE"/>
                </a:solidFill>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không làm thi tại Điểm thi có học sinh lớp 12 </a:t>
            </a:r>
            <a:r>
              <a:rPr lang="en-US" sz="2800">
                <a:solidFill>
                  <a:srgbClr val="3129EE"/>
                </a:solidFill>
                <a:latin typeface="Times New Roman" panose="02020603050405020304" pitchFamily="18" charset="0"/>
                <a:cs typeface="Times New Roman" panose="02020603050405020304" pitchFamily="18" charset="0"/>
              </a:rPr>
              <a:t>của trường mình dự thi (Trừ Phó Trưởng ĐT phụ trách CSVC)</a:t>
            </a:r>
          </a:p>
          <a:p>
            <a:pPr marL="914400" lvl="1" indent="-457200">
              <a:buFont typeface="Wingdings" panose="05000000000000000000" pitchFamily="2" charset="2"/>
              <a:buChar char="Ø"/>
            </a:pPr>
            <a:r>
              <a:rPr lang="en-US" sz="2800">
                <a:solidFill>
                  <a:srgbClr val="3129EE"/>
                </a:solidFill>
                <a:latin typeface="Times New Roman" panose="02020603050405020304" pitchFamily="18" charset="0"/>
                <a:cs typeface="Times New Roman" panose="02020603050405020304" pitchFamily="18" charset="0"/>
              </a:rPr>
              <a:t>Cán bộ coi thi là giáo viên trường phổ thông và giáo viên trường THCS.</a:t>
            </a:r>
          </a:p>
          <a:p>
            <a:pPr marL="914400" lvl="1" indent="-457200">
              <a:buFont typeface="Wingdings" panose="05000000000000000000" pitchFamily="2" charset="2"/>
              <a:buChar char="Ø"/>
            </a:pPr>
            <a:r>
              <a:rPr lang="en-US" sz="2800">
                <a:solidFill>
                  <a:srgbClr val="3129EE"/>
                </a:solidFill>
                <a:latin typeface="Times New Roman" panose="02020603050405020304" pitchFamily="18" charset="0"/>
                <a:cs typeface="Times New Roman" panose="02020603050405020304" pitchFamily="18" charset="0"/>
              </a:rPr>
              <a:t>Cán bộ giám sát là giáo viên trường phổ thông.</a:t>
            </a:r>
            <a:endParaRPr lang="en-US" sz="3200">
              <a:solidFill>
                <a:srgbClr val="3129EE"/>
              </a:solidFill>
            </a:endParaRPr>
          </a:p>
        </p:txBody>
      </p:sp>
      <p:sp>
        <p:nvSpPr>
          <p:cNvPr id="24" name="TextBox 23">
            <a:extLst>
              <a:ext uri="{FF2B5EF4-FFF2-40B4-BE49-F238E27FC236}">
                <a16:creationId xmlns:a16="http://schemas.microsoft.com/office/drawing/2014/main" xmlns="" id="{7DC69539-BCF7-44F1-BFEC-366F08DC2357}"/>
              </a:ext>
            </a:extLst>
          </p:cNvPr>
          <p:cNvSpPr txBox="1"/>
          <p:nvPr/>
        </p:nvSpPr>
        <p:spPr>
          <a:xfrm>
            <a:off x="814258" y="5134402"/>
            <a:ext cx="10655167" cy="523220"/>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marL="0" lvl="1" algn="ctr"/>
            <a:r>
              <a:rPr lang="en-US" sz="2800" b="1">
                <a:solidFill>
                  <a:srgbClr val="3129EE"/>
                </a:solidFill>
              </a:rPr>
              <a:t>Trường phổ thông = Trường có HS THPT (THPT, GDTX, GDNN-GDTX, PT)</a:t>
            </a:r>
          </a:p>
        </p:txBody>
      </p:sp>
      <p:pic>
        <p:nvPicPr>
          <p:cNvPr id="25" name="Picture 4" descr="Adobe Cảnh Báo Người Dùng Các Phiên Bản Cũ Có Thể Bị Kiện - Tin Tức - Người  Việt Phone">
            <a:extLst>
              <a:ext uri="{FF2B5EF4-FFF2-40B4-BE49-F238E27FC236}">
                <a16:creationId xmlns:a16="http://schemas.microsoft.com/office/drawing/2014/main" xmlns="" id="{BEC614BA-26ED-4846-87B6-50D24016A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722" y="0"/>
            <a:ext cx="2190549" cy="196054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575FC2DA-3DBD-C749-A81C-6C84FBD76EE3}"/>
              </a:ext>
            </a:extLst>
          </p:cNvPr>
          <p:cNvSpPr txBox="1"/>
          <p:nvPr/>
        </p:nvSpPr>
        <p:spPr>
          <a:xfrm>
            <a:off x="1461886" y="954158"/>
            <a:ext cx="10372825" cy="769441"/>
          </a:xfrm>
          <a:prstGeom prst="rect">
            <a:avLst/>
          </a:prstGeom>
          <a:noFill/>
        </p:spPr>
        <p:txBody>
          <a:bodyPr wrap="square">
            <a:spAutoFit/>
          </a:bodyPr>
          <a:lstStyle/>
          <a:p>
            <a:r>
              <a:rPr lang="en-US" sz="4400" b="1">
                <a:solidFill>
                  <a:srgbClr val="C00000"/>
                </a:solidFill>
                <a:effectLst>
                  <a:outerShdw blurRad="38100" dist="38100" dir="2700000" algn="tl">
                    <a:srgbClr val="000000">
                      <a:alpha val="43137"/>
                    </a:srgbClr>
                  </a:outerShdw>
                </a:effectLst>
                <a:cs typeface="Times New Roman" panose="02020603050405020304" pitchFamily="18" charset="0"/>
              </a:rPr>
              <a:t>Kiểm tra thành phần tại Điểm thi</a:t>
            </a:r>
            <a:endParaRPr lang="en-US" sz="4400">
              <a:solidFill>
                <a:srgbClr val="C0000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xmlns="" id="{98AC7DF5-A595-B71A-BB39-0C8CDDCFCFA9}"/>
              </a:ext>
            </a:extLst>
          </p:cNvPr>
          <p:cNvSpPr>
            <a:spLocks noGrp="1"/>
          </p:cNvSpPr>
          <p:nvPr>
            <p:ph type="sldNum" sz="quarter" idx="12"/>
          </p:nvPr>
        </p:nvSpPr>
        <p:spPr/>
        <p:txBody>
          <a:bodyPr/>
          <a:lstStyle/>
          <a:p>
            <a:fld id="{2502428D-B754-439B-BA0F-CEC356099129}" type="slidenum">
              <a:rPr lang="en-US" smtClean="0"/>
              <a:pPr/>
              <a:t>18</a:t>
            </a:fld>
            <a:endParaRPr lang="en-US"/>
          </a:p>
        </p:txBody>
      </p:sp>
      <p:sp>
        <p:nvSpPr>
          <p:cNvPr id="2" name="Heptagon 1">
            <a:extLst>
              <a:ext uri="{FF2B5EF4-FFF2-40B4-BE49-F238E27FC236}">
                <a16:creationId xmlns:a16="http://schemas.microsoft.com/office/drawing/2014/main" xmlns="" id="{2950870F-4CA6-4F25-A857-C95FD1722079}"/>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520917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45BE23D-06AA-480C-9AA5-35D543814E4C}"/>
              </a:ext>
            </a:extLst>
          </p:cNvPr>
          <p:cNvSpPr txBox="1"/>
          <p:nvPr/>
        </p:nvSpPr>
        <p:spPr>
          <a:xfrm>
            <a:off x="606390" y="1798480"/>
            <a:ext cx="11585609" cy="3816429"/>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Cán bộ coi thi</a:t>
            </a:r>
          </a:p>
          <a:p>
            <a:pPr marL="457200" indent="-457200">
              <a:spcBef>
                <a:spcPts val="1200"/>
              </a:spcBef>
              <a:buFont typeface="Wingdings" panose="05000000000000000000" pitchFamily="2" charset="2"/>
              <a:buChar char="v"/>
            </a:pPr>
            <a:r>
              <a:rPr lang="en-US" sz="3200">
                <a:latin typeface="Calibri" panose="020F0502020204030204" pitchFamily="34" charset="0"/>
                <a:cs typeface="Calibri" panose="020F0502020204030204" pitchFamily="34" charset="0"/>
              </a:rPr>
              <a:t>Mỗi phòng thi có 2 CBCT ở </a:t>
            </a:r>
            <a:r>
              <a:rPr lang="en-US" sz="3200">
                <a:solidFill>
                  <a:srgbClr val="FF0000"/>
                </a:solidFill>
                <a:latin typeface="Calibri" panose="020F0502020204030204" pitchFamily="34" charset="0"/>
                <a:cs typeface="Calibri" panose="020F0502020204030204" pitchFamily="34" charset="0"/>
              </a:rPr>
              <a:t>“hai trường PT khác nhau”</a:t>
            </a:r>
          </a:p>
          <a:p>
            <a:pPr marL="457200" indent="-457200">
              <a:spcBef>
                <a:spcPts val="1200"/>
              </a:spcBef>
              <a:buFont typeface="Wingdings" panose="05000000000000000000" pitchFamily="2" charset="2"/>
              <a:buChar char="v"/>
            </a:pPr>
            <a:r>
              <a:rPr lang="en-US" sz="3200">
                <a:latin typeface="Calibri" panose="020F0502020204030204" pitchFamily="34" charset="0"/>
                <a:cs typeface="Calibri" panose="020F0502020204030204" pitchFamily="34" charset="0"/>
              </a:rPr>
              <a:t>Một CBCT chỉ coi 1 lần tại 1 phòng thi.</a:t>
            </a:r>
          </a:p>
          <a:p>
            <a:pPr marL="0" lvl="1"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Cán bộ giám sát</a:t>
            </a:r>
          </a:p>
          <a:p>
            <a:pPr marL="457200" indent="-457200">
              <a:spcBef>
                <a:spcPts val="1200"/>
              </a:spcBef>
              <a:buFont typeface="Wingdings" panose="05000000000000000000" pitchFamily="2" charset="2"/>
              <a:buChar char="v"/>
            </a:pPr>
            <a:r>
              <a:rPr lang="en-US" sz="3200">
                <a:latin typeface="Calibri" panose="020F0502020204030204" pitchFamily="34" charset="0"/>
                <a:cs typeface="Calibri" panose="020F0502020204030204" pitchFamily="34" charset="0"/>
              </a:rPr>
              <a:t>Một CBGS giám sát không quá 3 phòng thi </a:t>
            </a:r>
            <a:r>
              <a:rPr lang="en-US" sz="3200">
                <a:solidFill>
                  <a:srgbClr val="FF0000"/>
                </a:solidFill>
                <a:latin typeface="Calibri" panose="020F0502020204030204" pitchFamily="34" charset="0"/>
                <a:cs typeface="Calibri" panose="020F0502020204030204" pitchFamily="34" charset="0"/>
              </a:rPr>
              <a:t>cùng 1 dãy phòng thi</a:t>
            </a:r>
            <a:r>
              <a:rPr lang="en-US" sz="3200">
                <a:latin typeface="Calibri" panose="020F0502020204030204" pitchFamily="34" charset="0"/>
                <a:cs typeface="Calibri" panose="020F0502020204030204" pitchFamily="34" charset="0"/>
              </a:rPr>
              <a:t>.</a:t>
            </a:r>
          </a:p>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Phòng chờ: Mỗi phòng có </a:t>
            </a:r>
            <a:r>
              <a:rPr lang="en-US" sz="3200">
                <a:solidFill>
                  <a:srgbClr val="FF0000"/>
                </a:solidFill>
                <a:latin typeface="Calibri" panose="020F0502020204030204" pitchFamily="34" charset="0"/>
                <a:cs typeface="Calibri" panose="020F0502020204030204" pitchFamily="34" charset="0"/>
              </a:rPr>
              <a:t>ít nhất </a:t>
            </a:r>
            <a:r>
              <a:rPr lang="en-US" sz="3200">
                <a:solidFill>
                  <a:srgbClr val="3129EE"/>
                </a:solidFill>
                <a:latin typeface="Calibri" panose="020F0502020204030204" pitchFamily="34" charset="0"/>
                <a:cs typeface="Calibri" panose="020F0502020204030204" pitchFamily="34" charset="0"/>
              </a:rPr>
              <a:t>01 CBCT hoặc 01 CBGS</a:t>
            </a:r>
          </a:p>
        </p:txBody>
      </p:sp>
      <p:pic>
        <p:nvPicPr>
          <p:cNvPr id="16" name="Picture 4" descr="Adobe Cảnh Báo Người Dùng Các Phiên Bản Cũ Có Thể Bị Kiện - Tin Tức - Người  Việt Phone">
            <a:extLst>
              <a:ext uri="{FF2B5EF4-FFF2-40B4-BE49-F238E27FC236}">
                <a16:creationId xmlns:a16="http://schemas.microsoft.com/office/drawing/2014/main" xmlns="" id="{E926B459-CA4E-43E8-827B-6BCD1DCC4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722" y="1"/>
            <a:ext cx="2009475" cy="1798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ED9C93D-0A5E-6E38-2BA8-D4A3B9AF73CA}"/>
              </a:ext>
            </a:extLst>
          </p:cNvPr>
          <p:cNvSpPr txBox="1"/>
          <p:nvPr/>
        </p:nvSpPr>
        <p:spPr>
          <a:xfrm>
            <a:off x="1183906" y="954158"/>
            <a:ext cx="10382451" cy="769441"/>
          </a:xfrm>
          <a:prstGeom prst="rect">
            <a:avLst/>
          </a:prstGeom>
          <a:noFill/>
        </p:spPr>
        <p:txBody>
          <a:bodyPr wrap="square">
            <a:spAutoFit/>
          </a:bodyPr>
          <a:lstStyle/>
          <a:p>
            <a:r>
              <a:rPr lang="en-US" sz="44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Kiểm tra số lượng CBCT, CBGS</a:t>
            </a:r>
            <a:endParaRPr lang="en-US" sz="4400">
              <a:solidFill>
                <a:srgbClr val="C0000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xmlns="" id="{34D35D13-0BC9-5B63-2E42-D0767633C1BD}"/>
              </a:ext>
            </a:extLst>
          </p:cNvPr>
          <p:cNvSpPr>
            <a:spLocks noGrp="1"/>
          </p:cNvSpPr>
          <p:nvPr>
            <p:ph type="sldNum" sz="quarter" idx="12"/>
          </p:nvPr>
        </p:nvSpPr>
        <p:spPr/>
        <p:txBody>
          <a:bodyPr/>
          <a:lstStyle/>
          <a:p>
            <a:fld id="{2502428D-B754-439B-BA0F-CEC356099129}" type="slidenum">
              <a:rPr lang="en-US" smtClean="0"/>
              <a:pPr/>
              <a:t>19</a:t>
            </a:fld>
            <a:endParaRPr lang="en-US"/>
          </a:p>
        </p:txBody>
      </p:sp>
    </p:spTree>
    <p:extLst>
      <p:ext uri="{BB962C8B-B14F-4D97-AF65-F5344CB8AC3E}">
        <p14:creationId xmlns:p14="http://schemas.microsoft.com/office/powerpoint/2010/main" val="4079919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563F2-2B3F-2496-4FA9-D12071B443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B129DC3-4033-0811-0679-471EC874F69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9EBA5E68-D704-0013-E846-F671564B1519}"/>
              </a:ext>
            </a:extLst>
          </p:cNvPr>
          <p:cNvSpPr>
            <a:spLocks noGrp="1"/>
          </p:cNvSpPr>
          <p:nvPr>
            <p:ph type="sldNum" sz="quarter" idx="12"/>
          </p:nvPr>
        </p:nvSpPr>
        <p:spPr/>
        <p:txBody>
          <a:bodyPr/>
          <a:lstStyle/>
          <a:p>
            <a:fld id="{2502428D-B754-439B-BA0F-CEC356099129}" type="slidenum">
              <a:rPr lang="en-US" smtClean="0"/>
              <a:pPr/>
              <a:t>2</a:t>
            </a:fld>
            <a:endParaRPr lang="en-US"/>
          </a:p>
        </p:txBody>
      </p:sp>
      <p:sp>
        <p:nvSpPr>
          <p:cNvPr id="5" name="TextBox 4">
            <a:extLst>
              <a:ext uri="{FF2B5EF4-FFF2-40B4-BE49-F238E27FC236}">
                <a16:creationId xmlns:a16="http://schemas.microsoft.com/office/drawing/2014/main" xmlns="" id="{0DF743F7-4AF1-0998-8AA2-5E0C16B98BB0}"/>
              </a:ext>
            </a:extLst>
          </p:cNvPr>
          <p:cNvSpPr txBox="1"/>
          <p:nvPr/>
        </p:nvSpPr>
        <p:spPr>
          <a:xfrm>
            <a:off x="1061649" y="1120502"/>
            <a:ext cx="10094032"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CƠ SỞ PHÁP LÝ</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4483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45BE23D-06AA-480C-9AA5-35D543814E4C}"/>
              </a:ext>
            </a:extLst>
          </p:cNvPr>
          <p:cNvSpPr txBox="1"/>
          <p:nvPr/>
        </p:nvSpPr>
        <p:spPr>
          <a:xfrm>
            <a:off x="505289" y="2128629"/>
            <a:ext cx="10616666" cy="2431435"/>
          </a:xfrm>
          <a:prstGeom prst="rect">
            <a:avLst/>
          </a:prstGeom>
          <a:noFill/>
        </p:spPr>
        <p:txBody>
          <a:bodyPr wrap="square" rtlCol="0">
            <a:spAutoFit/>
          </a:bodyPr>
          <a:lstStyle/>
          <a:p>
            <a:pPr marL="457200" indent="-457200">
              <a:buFont typeface="Wingdings" panose="05000000000000000000" pitchFamily="2" charset="2"/>
              <a:buChar char="Ø"/>
            </a:pPr>
            <a:r>
              <a:rPr lang="en-US" sz="3200">
                <a:solidFill>
                  <a:srgbClr val="3129EE"/>
                </a:solidFill>
              </a:rPr>
              <a:t>Đúng mẫu quy định: </a:t>
            </a:r>
            <a:r>
              <a:rPr lang="vi-VN" sz="2800">
                <a:latin typeface="Calibri" panose="020F0502020204030204" pitchFamily="34" charset="0"/>
              </a:rPr>
              <a:t>M</a:t>
            </a:r>
            <a:r>
              <a:rPr lang="en-US" sz="2800"/>
              <a:t>ẫ</a:t>
            </a:r>
            <a:r>
              <a:rPr lang="vi-VN" sz="2800">
                <a:latin typeface="Calibri" panose="020F0502020204030204" pitchFamily="34" charset="0"/>
              </a:rPr>
              <a:t>u số 1 Phụ lục </a:t>
            </a:r>
            <a:r>
              <a:rPr lang="en-US" sz="2800">
                <a:latin typeface="Calibri" panose="020F0502020204030204" pitchFamily="34" charset="0"/>
              </a:rPr>
              <a:t>VI</a:t>
            </a:r>
            <a:r>
              <a:rPr lang="en-US" sz="2800"/>
              <a:t> Công văn số 1277</a:t>
            </a:r>
            <a:endParaRPr lang="en-US" sz="3200"/>
          </a:p>
          <a:p>
            <a:pPr marL="457200" indent="-457200">
              <a:buFont typeface="Wingdings" panose="05000000000000000000" pitchFamily="2" charset="2"/>
              <a:buChar char="Ø"/>
            </a:pPr>
            <a:r>
              <a:rPr lang="en-US" sz="3200">
                <a:solidFill>
                  <a:srgbClr val="3129EE"/>
                </a:solidFill>
              </a:rPr>
              <a:t>Đủ thành phần: </a:t>
            </a:r>
            <a:r>
              <a:rPr lang="en-US" sz="3200">
                <a:solidFill>
                  <a:srgbClr val="FF0000"/>
                </a:solidFill>
              </a:rPr>
              <a:t>(Tối thiểu) </a:t>
            </a:r>
            <a:r>
              <a:rPr lang="en-US" sz="2800"/>
              <a:t>Trưởng Điểm thi, phó Trưởng Điểm thi, Thư ký, Cán bộ coi thi.</a:t>
            </a:r>
          </a:p>
          <a:p>
            <a:pPr marL="457200" indent="-457200">
              <a:buFont typeface="Wingdings" panose="05000000000000000000" pitchFamily="2" charset="2"/>
              <a:buChar char="Ø"/>
            </a:pPr>
            <a:r>
              <a:rPr lang="en-US" sz="3200">
                <a:solidFill>
                  <a:srgbClr val="3129EE"/>
                </a:solidFill>
              </a:rPr>
              <a:t>Đúng số lượng: </a:t>
            </a:r>
            <a:r>
              <a:rPr lang="en-US" sz="2800"/>
              <a:t>03 bản (01 bản chính, 02 bản photocopy); mỗi bản niêm phong riêng 1 túi, ghi rõ bản chính hay bản photocopy</a:t>
            </a:r>
            <a:endParaRPr lang="en-US" sz="3200"/>
          </a:p>
        </p:txBody>
      </p:sp>
      <p:sp>
        <p:nvSpPr>
          <p:cNvPr id="5" name="TextBox 4">
            <a:extLst>
              <a:ext uri="{FF2B5EF4-FFF2-40B4-BE49-F238E27FC236}">
                <a16:creationId xmlns:a16="http://schemas.microsoft.com/office/drawing/2014/main" xmlns="" id="{09438A9A-3435-7DE6-0C4B-E434D8B90D31}"/>
              </a:ext>
            </a:extLst>
          </p:cNvPr>
          <p:cNvSpPr txBox="1"/>
          <p:nvPr/>
        </p:nvSpPr>
        <p:spPr>
          <a:xfrm>
            <a:off x="1343646" y="954158"/>
            <a:ext cx="10222711"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Kiểm tra việc đăng ký mẫu chữ ký</a:t>
            </a:r>
            <a:endParaRPr lang="en-US" sz="4400">
              <a:effectLst>
                <a:outerShdw blurRad="38100" dist="38100" dir="2700000" algn="tl">
                  <a:srgbClr val="000000">
                    <a:alpha val="43137"/>
                  </a:srgbClr>
                </a:outerShdw>
              </a:effectLst>
            </a:endParaRPr>
          </a:p>
        </p:txBody>
      </p:sp>
      <p:sp>
        <p:nvSpPr>
          <p:cNvPr id="6" name="Heptagon 5">
            <a:extLst>
              <a:ext uri="{FF2B5EF4-FFF2-40B4-BE49-F238E27FC236}">
                <a16:creationId xmlns:a16="http://schemas.microsoft.com/office/drawing/2014/main" xmlns="" id="{E1FB067A-4FE4-2A69-04F7-3FA493DFCA6B}"/>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3</a:t>
            </a:r>
          </a:p>
        </p:txBody>
      </p:sp>
      <p:sp>
        <p:nvSpPr>
          <p:cNvPr id="7" name="Slide Number Placeholder 6">
            <a:extLst>
              <a:ext uri="{FF2B5EF4-FFF2-40B4-BE49-F238E27FC236}">
                <a16:creationId xmlns:a16="http://schemas.microsoft.com/office/drawing/2014/main" xmlns="" id="{2E083E73-F0CF-B5AE-77F7-D2F12A3A480B}"/>
              </a:ext>
            </a:extLst>
          </p:cNvPr>
          <p:cNvSpPr>
            <a:spLocks noGrp="1"/>
          </p:cNvSpPr>
          <p:nvPr>
            <p:ph type="sldNum" sz="quarter" idx="12"/>
          </p:nvPr>
        </p:nvSpPr>
        <p:spPr/>
        <p:txBody>
          <a:bodyPr/>
          <a:lstStyle/>
          <a:p>
            <a:fld id="{2502428D-B754-439B-BA0F-CEC356099129}" type="slidenum">
              <a:rPr lang="en-US" smtClean="0"/>
              <a:pPr/>
              <a:t>20</a:t>
            </a:fld>
            <a:endParaRPr lang="en-US"/>
          </a:p>
        </p:txBody>
      </p:sp>
    </p:spTree>
    <p:extLst>
      <p:ext uri="{BB962C8B-B14F-4D97-AF65-F5344CB8AC3E}">
        <p14:creationId xmlns:p14="http://schemas.microsoft.com/office/powerpoint/2010/main" val="2624198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414914" y="954158"/>
            <a:ext cx="10151444"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Kiểm tra tủ đựng đề thi, bài thi</a:t>
            </a:r>
            <a:endParaRPr lang="en-US" sz="4400">
              <a:effectLst>
                <a:outerShdw blurRad="38100" dist="38100" dir="2700000" algn="tl">
                  <a:srgbClr val="000000">
                    <a:alpha val="43137"/>
                  </a:srgbClr>
                </a:outerShdw>
              </a:effectLst>
            </a:endParaRPr>
          </a:p>
        </p:txBody>
      </p:sp>
      <p:sp>
        <p:nvSpPr>
          <p:cNvPr id="5" name="Heptagon 4">
            <a:extLst>
              <a:ext uri="{FF2B5EF4-FFF2-40B4-BE49-F238E27FC236}">
                <a16:creationId xmlns:a16="http://schemas.microsoft.com/office/drawing/2014/main" xmlns="" id="{E8FE8BF0-027E-6B17-E3FE-FD78C63E7BEE}"/>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4</a:t>
            </a:r>
          </a:p>
        </p:txBody>
      </p:sp>
      <p:sp>
        <p:nvSpPr>
          <p:cNvPr id="6" name="TextBox 5">
            <a:extLst>
              <a:ext uri="{FF2B5EF4-FFF2-40B4-BE49-F238E27FC236}">
                <a16:creationId xmlns:a16="http://schemas.microsoft.com/office/drawing/2014/main" xmlns="" id="{2A3822AB-C899-CD2E-FD27-CD8381CC7412}"/>
              </a:ext>
            </a:extLst>
          </p:cNvPr>
          <p:cNvSpPr txBox="1"/>
          <p:nvPr/>
        </p:nvSpPr>
        <p:spPr>
          <a:xfrm>
            <a:off x="3600841" y="1853460"/>
            <a:ext cx="7132320" cy="95410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514350">
              <a:buFont typeface="+mj-lt"/>
              <a:buAutoNum type="arabicPeriod"/>
            </a:pPr>
            <a:r>
              <a:rPr lang="en-US" sz="2800">
                <a:ln w="0"/>
                <a:solidFill>
                  <a:srgbClr val="3129EE"/>
                </a:solidFill>
              </a:rPr>
              <a:t>Tủ đựng đề thi và tủ đựng bài thi riêng biệt</a:t>
            </a:r>
          </a:p>
          <a:p>
            <a:pPr marL="0" lvl="1" indent="-514350">
              <a:buFont typeface="+mj-lt"/>
              <a:buAutoNum type="arabicPeriod"/>
            </a:pPr>
            <a:r>
              <a:rPr lang="en-US" sz="2800">
                <a:ln w="0"/>
                <a:solidFill>
                  <a:srgbClr val="3129EE"/>
                </a:solidFill>
              </a:rPr>
              <a:t>Đảm bảo an ninh và có khóa chắc chắn.</a:t>
            </a:r>
          </a:p>
        </p:txBody>
      </p:sp>
      <p:sp>
        <p:nvSpPr>
          <p:cNvPr id="8" name="TextBox 7">
            <a:extLst>
              <a:ext uri="{FF2B5EF4-FFF2-40B4-BE49-F238E27FC236}">
                <a16:creationId xmlns:a16="http://schemas.microsoft.com/office/drawing/2014/main" xmlns="" id="{7A74AEC1-4587-E427-805E-691B2B53288F}"/>
              </a:ext>
            </a:extLst>
          </p:cNvPr>
          <p:cNvSpPr txBox="1"/>
          <p:nvPr/>
        </p:nvSpPr>
        <p:spPr>
          <a:xfrm>
            <a:off x="3600841" y="3032379"/>
            <a:ext cx="8151605"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514350">
              <a:buFont typeface="+mj-lt"/>
              <a:buAutoNum type="arabicPeriod"/>
            </a:pPr>
            <a:r>
              <a:rPr lang="en-US" sz="2800">
                <a:solidFill>
                  <a:srgbClr val="3129EE"/>
                </a:solidFill>
              </a:rPr>
              <a:t>Niêm phong</a:t>
            </a:r>
          </a:p>
          <a:p>
            <a:pPr marL="0" lvl="1" indent="-514350">
              <a:buFont typeface="+mj-lt"/>
              <a:buAutoNum type="arabicPeriod"/>
            </a:pPr>
            <a:r>
              <a:rPr lang="en-US" sz="2800">
                <a:solidFill>
                  <a:srgbClr val="3129EE"/>
                </a:solidFill>
              </a:rPr>
              <a:t>Lập biên bản niêm phong (ký, ghi rõ họ tên).</a:t>
            </a:r>
          </a:p>
          <a:p>
            <a:pPr marL="0" lvl="1"/>
            <a:r>
              <a:rPr lang="en-US" sz="2800" i="1">
                <a:solidFill>
                  <a:srgbClr val="FF0000"/>
                </a:solidFill>
              </a:rPr>
              <a:t>(Th.phần: Trưởng Điểm thi, Công an, Thư ký Điểm thi)</a:t>
            </a:r>
            <a:endParaRPr lang="en-US" sz="2800">
              <a:solidFill>
                <a:srgbClr val="FF0000"/>
              </a:solidFill>
            </a:endParaRPr>
          </a:p>
        </p:txBody>
      </p:sp>
      <p:sp>
        <p:nvSpPr>
          <p:cNvPr id="9" name="TextBox 8">
            <a:extLst>
              <a:ext uri="{FF2B5EF4-FFF2-40B4-BE49-F238E27FC236}">
                <a16:creationId xmlns:a16="http://schemas.microsoft.com/office/drawing/2014/main" xmlns="" id="{B8FC48DF-7C6C-F49B-2C13-F01F356ECE05}"/>
              </a:ext>
            </a:extLst>
          </p:cNvPr>
          <p:cNvSpPr txBox="1"/>
          <p:nvPr/>
        </p:nvSpPr>
        <p:spPr>
          <a:xfrm>
            <a:off x="3600842" y="4747605"/>
            <a:ext cx="8151604"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514350">
              <a:buFont typeface="+mj-lt"/>
              <a:buAutoNum type="arabicPeriod"/>
            </a:pPr>
            <a:r>
              <a:rPr lang="en-US" sz="2800">
                <a:solidFill>
                  <a:srgbClr val="3129EE"/>
                </a:solidFill>
              </a:rPr>
              <a:t>Kiểm tra niêm phong, đối chiếu BB niêm phong.</a:t>
            </a:r>
          </a:p>
          <a:p>
            <a:pPr marL="0" lvl="1" indent="-514350">
              <a:buFont typeface="+mj-lt"/>
              <a:buAutoNum type="arabicPeriod"/>
            </a:pPr>
            <a:r>
              <a:rPr lang="en-US" sz="2800">
                <a:solidFill>
                  <a:srgbClr val="3129EE"/>
                </a:solidFill>
              </a:rPr>
              <a:t>Lập biên bản mở niêm phong (ký, ghi rõ họ tên).</a:t>
            </a:r>
          </a:p>
          <a:p>
            <a:pPr marL="0" lvl="1"/>
            <a:r>
              <a:rPr lang="en-US" sz="2800" i="1">
                <a:solidFill>
                  <a:srgbClr val="FF0000"/>
                </a:solidFill>
              </a:rPr>
              <a:t>(Th.phần: Trưởng điểm thi, Công an, Thư ký Điểm thi)</a:t>
            </a:r>
          </a:p>
        </p:txBody>
      </p:sp>
      <p:sp>
        <p:nvSpPr>
          <p:cNvPr id="10" name="TextBox 9">
            <a:extLst>
              <a:ext uri="{FF2B5EF4-FFF2-40B4-BE49-F238E27FC236}">
                <a16:creationId xmlns:a16="http://schemas.microsoft.com/office/drawing/2014/main" xmlns="" id="{98D9C6CD-F67A-306B-7910-32F792235BB9}"/>
              </a:ext>
            </a:extLst>
          </p:cNvPr>
          <p:cNvSpPr txBox="1"/>
          <p:nvPr/>
        </p:nvSpPr>
        <p:spPr>
          <a:xfrm>
            <a:off x="1151143" y="1993268"/>
            <a:ext cx="2362078" cy="584775"/>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Yêu cầu</a:t>
            </a:r>
            <a:endParaRPr lang="en-US" sz="3200">
              <a:solidFill>
                <a:srgbClr val="FF0000"/>
              </a:solidFill>
              <a:effectLst>
                <a:outerShdw blurRad="38100" dist="38100" dir="2700000" algn="tl">
                  <a:srgbClr val="000000">
                    <a:alpha val="43137"/>
                  </a:srgbClr>
                </a:outerShdw>
              </a:effectLst>
            </a:endParaRPr>
          </a:p>
        </p:txBody>
      </p:sp>
      <p:sp>
        <p:nvSpPr>
          <p:cNvPr id="11" name="TextBox 10">
            <a:extLst>
              <a:ext uri="{FF2B5EF4-FFF2-40B4-BE49-F238E27FC236}">
                <a16:creationId xmlns:a16="http://schemas.microsoft.com/office/drawing/2014/main" xmlns="" id="{FC3794A2-4244-7B66-E95B-941407F36185}"/>
              </a:ext>
            </a:extLst>
          </p:cNvPr>
          <p:cNvSpPr txBox="1"/>
          <p:nvPr/>
        </p:nvSpPr>
        <p:spPr>
          <a:xfrm>
            <a:off x="1151143" y="3432488"/>
            <a:ext cx="2362078" cy="584775"/>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Niêm phong</a:t>
            </a:r>
            <a:endParaRPr lang="en-US" sz="3200">
              <a:solidFill>
                <a:srgbClr val="FF00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xmlns="" id="{78D08467-227E-B482-C1D0-E35F95E4D66D}"/>
              </a:ext>
            </a:extLst>
          </p:cNvPr>
          <p:cNvSpPr txBox="1"/>
          <p:nvPr/>
        </p:nvSpPr>
        <p:spPr>
          <a:xfrm>
            <a:off x="1151143" y="4901493"/>
            <a:ext cx="2362078" cy="1077218"/>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Mở niêm phong</a:t>
            </a:r>
            <a:endParaRPr lang="en-US" sz="3200">
              <a:solidFill>
                <a:srgbClr val="FF0000"/>
              </a:solidFill>
              <a:effectLst>
                <a:outerShdw blurRad="38100" dist="38100" dir="2700000" algn="tl">
                  <a:srgbClr val="000000">
                    <a:alpha val="43137"/>
                  </a:srgbClr>
                </a:outerShdw>
              </a:effectLst>
            </a:endParaRPr>
          </a:p>
        </p:txBody>
      </p:sp>
      <p:sp>
        <p:nvSpPr>
          <p:cNvPr id="13" name="Slide Number Placeholder 12">
            <a:extLst>
              <a:ext uri="{FF2B5EF4-FFF2-40B4-BE49-F238E27FC236}">
                <a16:creationId xmlns:a16="http://schemas.microsoft.com/office/drawing/2014/main" xmlns="" id="{3B301051-C3A3-9BC8-205E-77FC36281B38}"/>
              </a:ext>
            </a:extLst>
          </p:cNvPr>
          <p:cNvSpPr>
            <a:spLocks noGrp="1"/>
          </p:cNvSpPr>
          <p:nvPr>
            <p:ph type="sldNum" sz="quarter" idx="12"/>
          </p:nvPr>
        </p:nvSpPr>
        <p:spPr/>
        <p:txBody>
          <a:bodyPr/>
          <a:lstStyle/>
          <a:p>
            <a:fld id="{2502428D-B754-439B-BA0F-CEC356099129}" type="slidenum">
              <a:rPr lang="en-US" smtClean="0"/>
              <a:pPr/>
              <a:t>21</a:t>
            </a:fld>
            <a:endParaRPr lang="en-US"/>
          </a:p>
        </p:txBody>
      </p:sp>
    </p:spTree>
    <p:extLst>
      <p:ext uri="{BB962C8B-B14F-4D97-AF65-F5344CB8AC3E}">
        <p14:creationId xmlns:p14="http://schemas.microsoft.com/office/powerpoint/2010/main" val="544522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ED9C93D-0A5E-6E38-2BA8-D4A3B9AF73CA}"/>
              </a:ext>
            </a:extLst>
          </p:cNvPr>
          <p:cNvSpPr txBox="1"/>
          <p:nvPr/>
        </p:nvSpPr>
        <p:spPr>
          <a:xfrm>
            <a:off x="1343648" y="302828"/>
            <a:ext cx="5442164" cy="1446550"/>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Kiểm tra</a:t>
            </a:r>
          </a:p>
          <a:p>
            <a:r>
              <a:rPr lang="en-US" sz="4400" b="1">
                <a:effectLst>
                  <a:outerShdw blurRad="38100" dist="38100" dir="2700000" algn="tl">
                    <a:srgbClr val="000000">
                      <a:alpha val="43137"/>
                    </a:srgbClr>
                  </a:outerShdw>
                </a:effectLst>
                <a:cs typeface="Times New Roman" panose="02020603050405020304" pitchFamily="18" charset="0"/>
              </a:rPr>
              <a:t>Camera giám sát</a:t>
            </a:r>
          </a:p>
        </p:txBody>
      </p:sp>
      <p:sp>
        <p:nvSpPr>
          <p:cNvPr id="10" name="TextBox 9">
            <a:extLst>
              <a:ext uri="{FF2B5EF4-FFF2-40B4-BE49-F238E27FC236}">
                <a16:creationId xmlns:a16="http://schemas.microsoft.com/office/drawing/2014/main" xmlns="" id="{836003D3-6BD4-B8D9-0165-5EFD48075072}"/>
              </a:ext>
            </a:extLst>
          </p:cNvPr>
          <p:cNvSpPr txBox="1"/>
          <p:nvPr/>
        </p:nvSpPr>
        <p:spPr>
          <a:xfrm>
            <a:off x="1668822" y="2701295"/>
            <a:ext cx="9409857" cy="224676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defRPr>
                <a:solidFill>
                  <a:schemeClr val="dk1"/>
                </a:solidFill>
              </a:defRPr>
            </a:lvl1pPr>
            <a:lvl2pPr marL="0" lvl="1" indent="-514350">
              <a:buFont typeface="+mj-lt"/>
              <a:buAutoNum type="arabicPeriod"/>
              <a:defRPr sz="2800">
                <a:ln w="0"/>
                <a:solidFill>
                  <a:srgbClr val="3129EE"/>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457200" indent="-457200">
              <a:buFont typeface="+mj-lt"/>
              <a:buAutoNum type="arabicPeriod"/>
            </a:pPr>
            <a:r>
              <a:rPr lang="en-US" sz="2800">
                <a:solidFill>
                  <a:srgbClr val="3129EE"/>
                </a:solidFill>
              </a:rPr>
              <a:t>Bao quát được tủ đựng đề thi, bài thi.</a:t>
            </a:r>
          </a:p>
          <a:p>
            <a:pPr marL="457200" indent="-457200">
              <a:buFont typeface="+mj-lt"/>
              <a:buAutoNum type="arabicPeriod"/>
            </a:pPr>
            <a:r>
              <a:rPr lang="en-US" sz="2800">
                <a:solidFill>
                  <a:srgbClr val="3129EE"/>
                </a:solidFill>
              </a:rPr>
              <a:t>Bộ lưu điện (đảm bảo hoạt động 24/24h kể cả khi mất điện)</a:t>
            </a:r>
          </a:p>
          <a:p>
            <a:pPr marL="457200" indent="-457200">
              <a:buFont typeface="+mj-lt"/>
              <a:buAutoNum type="arabicPeriod"/>
            </a:pPr>
            <a:r>
              <a:rPr lang="en-US" sz="2800">
                <a:solidFill>
                  <a:srgbClr val="3129EE"/>
                </a:solidFill>
              </a:rPr>
              <a:t>Có màn hình hiển thị (Chỉ được kết nối có dây đến màn hình)</a:t>
            </a:r>
          </a:p>
          <a:p>
            <a:pPr marL="457200" indent="-457200">
              <a:buFont typeface="+mj-lt"/>
              <a:buAutoNum type="arabicPeriod"/>
            </a:pPr>
            <a:r>
              <a:rPr lang="en-US" sz="2800">
                <a:solidFill>
                  <a:srgbClr val="3129EE"/>
                </a:solidFill>
              </a:rPr>
              <a:t>Không kết nối Internet</a:t>
            </a:r>
          </a:p>
          <a:p>
            <a:pPr marL="457200" indent="-457200">
              <a:buFont typeface="+mj-lt"/>
              <a:buAutoNum type="arabicPeriod"/>
            </a:pPr>
            <a:r>
              <a:rPr lang="en-US" sz="2800">
                <a:solidFill>
                  <a:srgbClr val="3129EE"/>
                </a:solidFill>
              </a:rPr>
              <a:t>Thiết lập thông số thời gian thực</a:t>
            </a:r>
          </a:p>
        </p:txBody>
      </p:sp>
      <p:pic>
        <p:nvPicPr>
          <p:cNvPr id="3076" name="Picture 4" descr="Bán Camera Quan Sát | Camera An Ninh | Camera Giám Sát Giá Rẻ |">
            <a:extLst>
              <a:ext uri="{FF2B5EF4-FFF2-40B4-BE49-F238E27FC236}">
                <a16:creationId xmlns:a16="http://schemas.microsoft.com/office/drawing/2014/main" xmlns="" id="{B559045E-91A2-7B69-A82A-688707ABF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43" b="20633"/>
          <a:stretch/>
        </p:blipFill>
        <p:spPr bwMode="auto">
          <a:xfrm>
            <a:off x="6785811" y="79700"/>
            <a:ext cx="5333386" cy="1639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D38B290-876F-664B-FE00-286F540C962C}"/>
              </a:ext>
            </a:extLst>
          </p:cNvPr>
          <p:cNvSpPr txBox="1"/>
          <p:nvPr/>
        </p:nvSpPr>
        <p:spPr>
          <a:xfrm>
            <a:off x="1106416" y="2081997"/>
            <a:ext cx="2362078" cy="584775"/>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Yêu cầu</a:t>
            </a:r>
            <a:endParaRPr lang="en-US" sz="3200">
              <a:solidFill>
                <a:srgbClr val="FF0000"/>
              </a:solidFill>
              <a:effectLst>
                <a:outerShdw blurRad="38100" dist="38100" dir="2700000" algn="tl">
                  <a:srgbClr val="000000">
                    <a:alpha val="43137"/>
                  </a:srgbClr>
                </a:outerShdw>
              </a:effectLst>
            </a:endParaRPr>
          </a:p>
        </p:txBody>
      </p:sp>
      <p:sp>
        <p:nvSpPr>
          <p:cNvPr id="8" name="Heptagon 7">
            <a:extLst>
              <a:ext uri="{FF2B5EF4-FFF2-40B4-BE49-F238E27FC236}">
                <a16:creationId xmlns:a16="http://schemas.microsoft.com/office/drawing/2014/main" xmlns="" id="{90AD153C-0AA2-6554-6CC8-8DEFBA62ED1C}"/>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5</a:t>
            </a:r>
          </a:p>
        </p:txBody>
      </p:sp>
      <p:sp>
        <p:nvSpPr>
          <p:cNvPr id="5" name="Slide Number Placeholder 4">
            <a:extLst>
              <a:ext uri="{FF2B5EF4-FFF2-40B4-BE49-F238E27FC236}">
                <a16:creationId xmlns:a16="http://schemas.microsoft.com/office/drawing/2014/main" xmlns="" id="{3F06FF0C-4D25-BF63-9A80-E53254655989}"/>
              </a:ext>
            </a:extLst>
          </p:cNvPr>
          <p:cNvSpPr>
            <a:spLocks noGrp="1"/>
          </p:cNvSpPr>
          <p:nvPr>
            <p:ph type="sldNum" sz="quarter" idx="12"/>
          </p:nvPr>
        </p:nvSpPr>
        <p:spPr/>
        <p:txBody>
          <a:bodyPr/>
          <a:lstStyle/>
          <a:p>
            <a:fld id="{2502428D-B754-439B-BA0F-CEC356099129}" type="slidenum">
              <a:rPr lang="en-US" smtClean="0"/>
              <a:pPr/>
              <a:t>22</a:t>
            </a:fld>
            <a:endParaRPr lang="en-US"/>
          </a:p>
        </p:txBody>
      </p:sp>
    </p:spTree>
    <p:extLst>
      <p:ext uri="{BB962C8B-B14F-4D97-AF65-F5344CB8AC3E}">
        <p14:creationId xmlns:p14="http://schemas.microsoft.com/office/powerpoint/2010/main" val="396771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187BA155-CC8D-6B4C-9CA4-0B1A2EED6F5A}"/>
              </a:ext>
            </a:extLst>
          </p:cNvPr>
          <p:cNvSpPr txBox="1"/>
          <p:nvPr/>
        </p:nvSpPr>
        <p:spPr>
          <a:xfrm>
            <a:off x="2149654" y="954158"/>
            <a:ext cx="9416703" cy="769441"/>
          </a:xfrm>
          <a:prstGeom prst="rect">
            <a:avLst/>
          </a:prstGeom>
          <a:noFill/>
        </p:spPr>
        <p:txBody>
          <a:bodyPr wrap="square">
            <a:spAutoFit/>
          </a:bodyPr>
          <a:lstStyle/>
          <a:p>
            <a:r>
              <a:rPr lang="en-US" sz="44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Camera giám sát</a:t>
            </a:r>
            <a:endParaRPr lang="en-US" sz="4400">
              <a:solidFill>
                <a:srgbClr val="C00000"/>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xmlns="" id="{9DB20B17-E6E6-1D93-FE4A-E760EC8EA12A}"/>
              </a:ext>
            </a:extLst>
          </p:cNvPr>
          <p:cNvSpPr txBox="1"/>
          <p:nvPr/>
        </p:nvSpPr>
        <p:spPr>
          <a:xfrm>
            <a:off x="1046747" y="1830691"/>
            <a:ext cx="10519611" cy="3634841"/>
          </a:xfrm>
          <a:prstGeom prst="rect">
            <a:avLst/>
          </a:prstGeom>
          <a:noFill/>
        </p:spPr>
        <p:txBody>
          <a:bodyPr wrap="square">
            <a:spAutoFit/>
          </a:bodyPr>
          <a:lstStyle/>
          <a:p>
            <a:pPr lvl="0" algn="just">
              <a:lnSpc>
                <a:spcPct val="115000"/>
              </a:lnSpc>
            </a:pPr>
            <a:r>
              <a:rPr lang="en-US" sz="2800" b="1">
                <a:solidFill>
                  <a:srgbClr val="3129EE"/>
                </a:solidFill>
                <a:effectLst/>
                <a:ea typeface="Times New Roman" panose="02020603050405020304" pitchFamily="18" charset="0"/>
              </a:rPr>
              <a:t>Kiểm tra:</a:t>
            </a:r>
          </a:p>
          <a:p>
            <a:pPr marL="457200" lvl="0" indent="-457200" algn="just">
              <a:spcBef>
                <a:spcPts val="1200"/>
              </a:spcBef>
              <a:buFont typeface="Wingdings" panose="05000000000000000000" pitchFamily="2" charset="2"/>
              <a:buChar char="v"/>
            </a:pPr>
            <a:r>
              <a:rPr lang="en-US" sz="2800">
                <a:ea typeface="Times New Roman" panose="02020603050405020304" pitchFamily="18" charset="0"/>
              </a:rPr>
              <a:t>Số lượng, vị trí lắp đặt camera; màn hình hiển thị; tình trạng hoạt động của Camera và màn hình hiển thị.</a:t>
            </a:r>
          </a:p>
          <a:p>
            <a:pPr marL="457200" lvl="0" indent="-457200" algn="just">
              <a:spcBef>
                <a:spcPts val="1200"/>
              </a:spcBef>
              <a:buFont typeface="Wingdings" panose="05000000000000000000" pitchFamily="2" charset="2"/>
              <a:buChar char="v"/>
            </a:pPr>
            <a:r>
              <a:rPr lang="en-US" sz="2800">
                <a:ea typeface="Times New Roman" panose="02020603050405020304" pitchFamily="18" charset="0"/>
              </a:rPr>
              <a:t>Kiểm tra xem có việc kết nối internet hay không; các đầu cắm internet trong phòng đã niêm phong theo đúng quy định chưa.</a:t>
            </a:r>
          </a:p>
          <a:p>
            <a:pPr marL="457200" lvl="0" indent="-457200" algn="just">
              <a:spcBef>
                <a:spcPts val="1200"/>
              </a:spcBef>
              <a:buFont typeface="Wingdings" panose="05000000000000000000" pitchFamily="2" charset="2"/>
              <a:buChar char="v"/>
            </a:pPr>
            <a:r>
              <a:rPr lang="en-US" sz="2800">
                <a:ea typeface="Times New Roman" panose="02020603050405020304" pitchFamily="18" charset="0"/>
              </a:rPr>
              <a:t>Kiểm tra bộ lưu điện dự phòng; thiết bị lưu trữ dữ liệu, dung lượng thiết bị lưu trữ.</a:t>
            </a:r>
          </a:p>
        </p:txBody>
      </p:sp>
      <p:pic>
        <p:nvPicPr>
          <p:cNvPr id="25" name="Picture 4" descr="Bán Camera Quan Sát | Camera An Ninh | Camera Giám Sát Giá Rẻ |">
            <a:extLst>
              <a:ext uri="{FF2B5EF4-FFF2-40B4-BE49-F238E27FC236}">
                <a16:creationId xmlns:a16="http://schemas.microsoft.com/office/drawing/2014/main" xmlns="" id="{DC452DA0-8540-0C90-F23E-7BB8281DA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543" b="20633"/>
          <a:stretch/>
        </p:blipFill>
        <p:spPr bwMode="auto">
          <a:xfrm>
            <a:off x="6785811" y="79700"/>
            <a:ext cx="5333386" cy="16390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Adobe Cảnh Báo Người Dùng Các Phiên Bản Cũ Có Thể Bị Kiện - Tin Tức - Người  Việt Phone">
            <a:extLst>
              <a:ext uri="{FF2B5EF4-FFF2-40B4-BE49-F238E27FC236}">
                <a16:creationId xmlns:a16="http://schemas.microsoft.com/office/drawing/2014/main" xmlns="" id="{4D6F60C3-B5A0-EF88-5CD8-0886FDF73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80" y="48332"/>
            <a:ext cx="2009475" cy="17984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xmlns="" id="{6353C99B-9EC6-BA46-1252-AA2FEE080602}"/>
              </a:ext>
            </a:extLst>
          </p:cNvPr>
          <p:cNvSpPr>
            <a:spLocks noGrp="1"/>
          </p:cNvSpPr>
          <p:nvPr>
            <p:ph type="sldNum" sz="quarter" idx="12"/>
          </p:nvPr>
        </p:nvSpPr>
        <p:spPr/>
        <p:txBody>
          <a:bodyPr/>
          <a:lstStyle/>
          <a:p>
            <a:fld id="{2502428D-B754-439B-BA0F-CEC356099129}" type="slidenum">
              <a:rPr lang="en-US" smtClean="0"/>
              <a:pPr/>
              <a:t>23</a:t>
            </a:fld>
            <a:endParaRPr lang="en-US"/>
          </a:p>
        </p:txBody>
      </p:sp>
    </p:spTree>
    <p:extLst>
      <p:ext uri="{BB962C8B-B14F-4D97-AF65-F5344CB8AC3E}">
        <p14:creationId xmlns:p14="http://schemas.microsoft.com/office/powerpoint/2010/main" val="3062576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Adobe Cảnh Báo Người Dùng Các Phiên Bản Cũ Có Thể Bị Kiện - Tin Tức - Người  Việt Phone">
            <a:extLst>
              <a:ext uri="{FF2B5EF4-FFF2-40B4-BE49-F238E27FC236}">
                <a16:creationId xmlns:a16="http://schemas.microsoft.com/office/drawing/2014/main" xmlns="" id="{E926B459-CA4E-43E8-827B-6BCD1DCC4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80" y="48332"/>
            <a:ext cx="2009475" cy="1798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ED9C93D-0A5E-6E38-2BA8-D4A3B9AF73CA}"/>
              </a:ext>
            </a:extLst>
          </p:cNvPr>
          <p:cNvSpPr txBox="1"/>
          <p:nvPr/>
        </p:nvSpPr>
        <p:spPr>
          <a:xfrm>
            <a:off x="2002054" y="1005777"/>
            <a:ext cx="4783757" cy="769441"/>
          </a:xfrm>
          <a:prstGeom prst="rect">
            <a:avLst/>
          </a:prstGeom>
          <a:noFill/>
        </p:spPr>
        <p:txBody>
          <a:bodyPr wrap="square">
            <a:spAutoFit/>
          </a:bodyPr>
          <a:lstStyle/>
          <a:p>
            <a:pPr algn="ctr"/>
            <a:r>
              <a:rPr lang="en-US" sz="44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Camera giám sát</a:t>
            </a:r>
            <a:endParaRPr lang="en-US" sz="4400">
              <a:solidFill>
                <a:srgbClr val="C00000"/>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xmlns="" id="{836003D3-6BD4-B8D9-0165-5EFD48075072}"/>
              </a:ext>
            </a:extLst>
          </p:cNvPr>
          <p:cNvSpPr txBox="1"/>
          <p:nvPr/>
        </p:nvSpPr>
        <p:spPr>
          <a:xfrm>
            <a:off x="2666878" y="1942979"/>
            <a:ext cx="9220322" cy="181588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en-US"/>
            </a:defPPr>
            <a:lvl1pPr>
              <a:defRPr>
                <a:solidFill>
                  <a:schemeClr val="dk1"/>
                </a:solidFill>
              </a:defRPr>
            </a:lvl1pPr>
            <a:lvl2pPr marL="0" lvl="1" indent="-514350">
              <a:buFont typeface="+mj-lt"/>
              <a:buAutoNum type="arabicPeriod"/>
              <a:defRPr sz="2800">
                <a:ln w="0"/>
                <a:solidFill>
                  <a:srgbClr val="3129EE"/>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lvl="1" indent="-514350">
              <a:buFont typeface="+mj-lt"/>
              <a:buAutoNum type="arabicPeriod"/>
            </a:pPr>
            <a:r>
              <a:rPr lang="en-US" sz="2800">
                <a:solidFill>
                  <a:srgbClr val="3129EE"/>
                </a:solidFill>
              </a:rPr>
              <a:t>Niêm phong hệ thống Camera</a:t>
            </a:r>
          </a:p>
          <a:p>
            <a:pPr marL="0" lvl="1" indent="-514350">
              <a:buFont typeface="+mj-lt"/>
              <a:buAutoNum type="arabicPeriod"/>
            </a:pPr>
            <a:r>
              <a:rPr lang="en-US" sz="2800">
                <a:solidFill>
                  <a:srgbClr val="3129EE"/>
                </a:solidFill>
              </a:rPr>
              <a:t>Lập biên bản niêm phong (ký, ghi rõ họ tên)</a:t>
            </a:r>
          </a:p>
          <a:p>
            <a:pPr lvl="1" indent="0">
              <a:buNone/>
            </a:pPr>
            <a:r>
              <a:rPr lang="en-US" sz="2800" i="1">
                <a:solidFill>
                  <a:srgbClr val="FF0000"/>
                </a:solidFill>
              </a:rPr>
              <a:t>Thành phần: Trưởng Điểm thi, Công an</a:t>
            </a:r>
          </a:p>
          <a:p>
            <a:pPr lvl="1" indent="0">
              <a:buNone/>
            </a:pPr>
            <a:r>
              <a:rPr lang="en-US" i="1">
                <a:solidFill>
                  <a:srgbClr val="FF0000"/>
                </a:solidFill>
              </a:rPr>
              <a:t>Thời điểm: Hoàn thành trước khi nhận đề thi</a:t>
            </a:r>
            <a:endParaRPr lang="en-US" sz="2800">
              <a:solidFill>
                <a:srgbClr val="3129EE"/>
              </a:solidFill>
            </a:endParaRPr>
          </a:p>
        </p:txBody>
      </p:sp>
      <p:pic>
        <p:nvPicPr>
          <p:cNvPr id="3076" name="Picture 4" descr="Bán Camera Quan Sát | Camera An Ninh | Camera Giám Sát Giá Rẻ |">
            <a:extLst>
              <a:ext uri="{FF2B5EF4-FFF2-40B4-BE49-F238E27FC236}">
                <a16:creationId xmlns:a16="http://schemas.microsoft.com/office/drawing/2014/main" xmlns="" id="{B559045E-91A2-7B69-A82A-688707ABFB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43" b="20633"/>
          <a:stretch/>
        </p:blipFill>
        <p:spPr bwMode="auto">
          <a:xfrm>
            <a:off x="6785811" y="79700"/>
            <a:ext cx="5333386" cy="1639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8D38B290-876F-664B-FE00-286F540C962C}"/>
              </a:ext>
            </a:extLst>
          </p:cNvPr>
          <p:cNvSpPr txBox="1"/>
          <p:nvPr/>
        </p:nvSpPr>
        <p:spPr>
          <a:xfrm>
            <a:off x="304800" y="2695857"/>
            <a:ext cx="2362078" cy="584775"/>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Niêm phong</a:t>
            </a:r>
            <a:endParaRPr lang="en-US" sz="3200">
              <a:solidFill>
                <a:srgbClr val="FF0000"/>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xmlns="" id="{4B277F5F-99FA-45B9-547A-4A4C765CD700}"/>
              </a:ext>
            </a:extLst>
          </p:cNvPr>
          <p:cNvSpPr txBox="1"/>
          <p:nvPr/>
        </p:nvSpPr>
        <p:spPr>
          <a:xfrm>
            <a:off x="2666878" y="3983061"/>
            <a:ext cx="9220322"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lvl="1" indent="-514350">
              <a:buFont typeface="+mj-lt"/>
              <a:buAutoNum type="arabicPeriod"/>
            </a:pPr>
            <a:r>
              <a:rPr lang="en-US" sz="2800">
                <a:solidFill>
                  <a:srgbClr val="3129EE"/>
                </a:solidFill>
              </a:rPr>
              <a:t>Niêm phong thiết bị lưu trữ dữ liệu (ổ cứng, thẻ nhớ) </a:t>
            </a:r>
          </a:p>
          <a:p>
            <a:pPr marL="0" lvl="1" indent="-514350">
              <a:buFont typeface="+mj-lt"/>
              <a:buAutoNum type="arabicPeriod"/>
            </a:pPr>
            <a:r>
              <a:rPr lang="en-US" sz="2800">
                <a:solidFill>
                  <a:srgbClr val="3129EE"/>
                </a:solidFill>
              </a:rPr>
              <a:t>Lập biên bản niêm phong (ký, ghi rõ họ tên)</a:t>
            </a:r>
          </a:p>
          <a:p>
            <a:pPr marL="0" lvl="1"/>
            <a:r>
              <a:rPr lang="en-US" sz="2800" i="1">
                <a:solidFill>
                  <a:srgbClr val="FF0000"/>
                </a:solidFill>
              </a:rPr>
              <a:t>Thành phần: Trưởng Điểm thi, Công an</a:t>
            </a:r>
          </a:p>
          <a:p>
            <a:pPr marL="0" lvl="1"/>
            <a:r>
              <a:rPr lang="en-US" sz="2800" i="1">
                <a:solidFill>
                  <a:srgbClr val="FF0000"/>
                </a:solidFill>
              </a:rPr>
              <a:t>Thời điểm: Ngay sau khi bài thi được chuyển khỏi phòng quản lý đề thi, bài thi.</a:t>
            </a:r>
            <a:endParaRPr lang="en-US" sz="2800">
              <a:solidFill>
                <a:srgbClr val="FF0000"/>
              </a:solidFill>
            </a:endParaRPr>
          </a:p>
        </p:txBody>
      </p:sp>
      <p:sp>
        <p:nvSpPr>
          <p:cNvPr id="13" name="TextBox 12">
            <a:extLst>
              <a:ext uri="{FF2B5EF4-FFF2-40B4-BE49-F238E27FC236}">
                <a16:creationId xmlns:a16="http://schemas.microsoft.com/office/drawing/2014/main" xmlns="" id="{02E1570C-38F4-7B95-2721-86BDAB4A650A}"/>
              </a:ext>
            </a:extLst>
          </p:cNvPr>
          <p:cNvSpPr txBox="1"/>
          <p:nvPr/>
        </p:nvSpPr>
        <p:spPr>
          <a:xfrm>
            <a:off x="230767" y="4711121"/>
            <a:ext cx="2362078" cy="584775"/>
          </a:xfrm>
          <a:prstGeom prst="rect">
            <a:avLst/>
          </a:prstGeom>
          <a:noFill/>
        </p:spPr>
        <p:txBody>
          <a:bodyPr wrap="square">
            <a:spAutoFit/>
          </a:bodyPr>
          <a:lstStyle/>
          <a:p>
            <a:pPr algn="ctr"/>
            <a:r>
              <a:rPr lang="en-US" sz="3200" b="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Niêm phong</a:t>
            </a:r>
            <a:endParaRPr lang="en-US" sz="3200">
              <a:solidFill>
                <a:srgbClr val="FF000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xmlns="" id="{8248DED3-9411-854C-42EA-DE778B902339}"/>
              </a:ext>
            </a:extLst>
          </p:cNvPr>
          <p:cNvSpPr>
            <a:spLocks noGrp="1"/>
          </p:cNvSpPr>
          <p:nvPr>
            <p:ph type="sldNum" sz="quarter" idx="12"/>
          </p:nvPr>
        </p:nvSpPr>
        <p:spPr/>
        <p:txBody>
          <a:bodyPr/>
          <a:lstStyle/>
          <a:p>
            <a:fld id="{2502428D-B754-439B-BA0F-CEC356099129}" type="slidenum">
              <a:rPr lang="en-US" smtClean="0"/>
              <a:pPr/>
              <a:t>24</a:t>
            </a:fld>
            <a:endParaRPr lang="en-US"/>
          </a:p>
        </p:txBody>
      </p:sp>
    </p:spTree>
    <p:extLst>
      <p:ext uri="{BB962C8B-B14F-4D97-AF65-F5344CB8AC3E}">
        <p14:creationId xmlns:p14="http://schemas.microsoft.com/office/powerpoint/2010/main" val="3437979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424538" y="954158"/>
            <a:ext cx="10141819"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Kiểm tra địa điểm để vật dụng cá nhân</a:t>
            </a:r>
            <a:endParaRPr lang="en-US" sz="44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1343647" y="1942632"/>
            <a:ext cx="9898660" cy="2123338"/>
          </a:xfrm>
          <a:prstGeom prst="rect">
            <a:avLst/>
          </a:prstGeom>
          <a:noFill/>
        </p:spPr>
        <p:txBody>
          <a:bodyPr wrap="square">
            <a:spAutoFit/>
          </a:bodyPr>
          <a:lstStyle/>
          <a:p>
            <a:pPr marL="457200" indent="-457200" algn="just">
              <a:lnSpc>
                <a:spcPct val="120000"/>
              </a:lnSpc>
              <a:buFont typeface="Wingdings" panose="05000000000000000000" pitchFamily="2" charset="2"/>
              <a:buChar char="v"/>
            </a:pPr>
            <a:r>
              <a:rPr lang="vi-VN" sz="2800">
                <a:solidFill>
                  <a:srgbClr val="3129EE"/>
                </a:solidFill>
                <a:latin typeface="Calibri" panose="020F0502020204030204" pitchFamily="34" charset="0"/>
                <a:ea typeface="SimSun" panose="02010600030101010101" pitchFamily="2" charset="-122"/>
              </a:rPr>
              <a:t>Trưởng Điểm thi phải bố trí địa điểm bảo đảm an toàn, </a:t>
            </a:r>
            <a:r>
              <a:rPr lang="vi-VN" sz="2800">
                <a:solidFill>
                  <a:srgbClr val="FF0000"/>
                </a:solidFill>
                <a:latin typeface="Calibri" panose="020F0502020204030204" pitchFamily="34" charset="0"/>
                <a:ea typeface="SimSun" panose="02010600030101010101" pitchFamily="2" charset="-122"/>
              </a:rPr>
              <a:t>cách biệt phòng thi tối thiểu 25 mét </a:t>
            </a:r>
            <a:r>
              <a:rPr lang="vi-VN" sz="2800">
                <a:solidFill>
                  <a:srgbClr val="3129EE"/>
                </a:solidFill>
                <a:latin typeface="Calibri" panose="020F0502020204030204" pitchFamily="34" charset="0"/>
                <a:ea typeface="SimSun" panose="02010600030101010101" pitchFamily="2" charset="-122"/>
              </a:rPr>
              <a:t>để bảo quản vật dụng cá nhân của thí sinh và các tài liệu, vật dụng không được phép mang vào phòng thi theo quy định của Quy chế thi.</a:t>
            </a:r>
            <a:endParaRPr lang="en-US" sz="2800">
              <a:solidFill>
                <a:srgbClr val="3129EE"/>
              </a:solidFill>
              <a:ea typeface="SimSun" panose="02010600030101010101" pitchFamily="2" charset="-122"/>
            </a:endParaRPr>
          </a:p>
        </p:txBody>
      </p:sp>
      <p:sp>
        <p:nvSpPr>
          <p:cNvPr id="5" name="Heptagon 4">
            <a:extLst>
              <a:ext uri="{FF2B5EF4-FFF2-40B4-BE49-F238E27FC236}">
                <a16:creationId xmlns:a16="http://schemas.microsoft.com/office/drawing/2014/main" xmlns="" id="{573D09F9-A13A-89BE-8285-4A7AB6A28C8F}"/>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rPr>
              <a:t>6</a:t>
            </a:r>
          </a:p>
        </p:txBody>
      </p:sp>
      <p:sp>
        <p:nvSpPr>
          <p:cNvPr id="6" name="TextBox 5">
            <a:extLst>
              <a:ext uri="{FF2B5EF4-FFF2-40B4-BE49-F238E27FC236}">
                <a16:creationId xmlns:a16="http://schemas.microsoft.com/office/drawing/2014/main" xmlns="" id="{E8DA72B3-7C55-614F-2F1E-B42D831F2076}"/>
              </a:ext>
            </a:extLst>
          </p:cNvPr>
          <p:cNvSpPr txBox="1"/>
          <p:nvPr/>
        </p:nvSpPr>
        <p:spPr>
          <a:xfrm>
            <a:off x="1343647" y="4313623"/>
            <a:ext cx="9898660" cy="183556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120000"/>
              </a:lnSpc>
            </a:pPr>
            <a:endParaRPr lang="en-US" sz="2400" b="0" i="0">
              <a:solidFill>
                <a:schemeClr val="bg1"/>
              </a:solidFill>
              <a:effectLst/>
            </a:endParaRPr>
          </a:p>
          <a:p>
            <a:pPr>
              <a:lnSpc>
                <a:spcPct val="120000"/>
              </a:lnSpc>
            </a:pPr>
            <a:r>
              <a:rPr lang="en-US" sz="2400">
                <a:solidFill>
                  <a:srgbClr val="FF0000"/>
                </a:solidFill>
                <a:highlight>
                  <a:srgbClr val="FFFF00"/>
                </a:highlight>
              </a:rPr>
              <a:t>Cấm mang vào phòng thi: </a:t>
            </a:r>
            <a:r>
              <a:rPr lang="en-US" sz="2400">
                <a:solidFill>
                  <a:schemeClr val="bg1"/>
                </a:solidFill>
              </a:rPr>
              <a:t>Giấy </a:t>
            </a:r>
            <a:r>
              <a:rPr lang="en-US" sz="2400" b="0" i="0">
                <a:solidFill>
                  <a:schemeClr val="bg1"/>
                </a:solidFill>
                <a:effectLst/>
              </a:rPr>
              <a:t>than, bút xóa, đồ uống có cồn; vũ khí và chất gây nổ, gây cháy; tài liệu, thiết bị truyền tin (thu, phát sóng thông tin, ghi âm, ghi hình) hoặc chứa thông tin để gian lận trong quá trình làm bài thi;</a:t>
            </a:r>
            <a:endParaRPr lang="en-US" sz="2400">
              <a:solidFill>
                <a:schemeClr val="bg1"/>
              </a:solidFill>
            </a:endParaRPr>
          </a:p>
        </p:txBody>
      </p:sp>
      <p:sp>
        <p:nvSpPr>
          <p:cNvPr id="3" name="Rectangle 2">
            <a:extLst>
              <a:ext uri="{FF2B5EF4-FFF2-40B4-BE49-F238E27FC236}">
                <a16:creationId xmlns:a16="http://schemas.microsoft.com/office/drawing/2014/main" xmlns="" id="{F1B753FD-373A-E647-3921-619FB7011EC0}"/>
              </a:ext>
            </a:extLst>
          </p:cNvPr>
          <p:cNvSpPr/>
          <p:nvPr/>
        </p:nvSpPr>
        <p:spPr>
          <a:xfrm>
            <a:off x="1343647" y="4313623"/>
            <a:ext cx="9898660" cy="51825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a:solidFill>
                  <a:schemeClr val="bg1"/>
                </a:solidFill>
                <a:ea typeface="SimSun" panose="02010600030101010101" pitchFamily="2" charset="-122"/>
              </a:rPr>
              <a:t>Đ</a:t>
            </a:r>
            <a:r>
              <a:rPr lang="en-US" sz="2400" b="1">
                <a:solidFill>
                  <a:schemeClr val="bg1"/>
                </a:solidFill>
                <a:effectLst/>
                <a:ea typeface="SimSun" panose="02010600030101010101" pitchFamily="2" charset="-122"/>
              </a:rPr>
              <a:t>iểm a khoản 4 Điều 14 Quy chế thi</a:t>
            </a:r>
            <a:endParaRPr lang="en-US" sz="2400"/>
          </a:p>
        </p:txBody>
      </p:sp>
      <p:sp>
        <p:nvSpPr>
          <p:cNvPr id="10" name="Slide Number Placeholder 9">
            <a:extLst>
              <a:ext uri="{FF2B5EF4-FFF2-40B4-BE49-F238E27FC236}">
                <a16:creationId xmlns:a16="http://schemas.microsoft.com/office/drawing/2014/main" xmlns="" id="{BF490A8F-505E-4B0E-BCAB-D577CFAEF085}"/>
              </a:ext>
            </a:extLst>
          </p:cNvPr>
          <p:cNvSpPr>
            <a:spLocks noGrp="1"/>
          </p:cNvSpPr>
          <p:nvPr>
            <p:ph type="sldNum" sz="quarter" idx="12"/>
          </p:nvPr>
        </p:nvSpPr>
        <p:spPr/>
        <p:txBody>
          <a:bodyPr/>
          <a:lstStyle/>
          <a:p>
            <a:fld id="{2502428D-B754-439B-BA0F-CEC356099129}" type="slidenum">
              <a:rPr lang="en-US" smtClean="0"/>
              <a:pPr/>
              <a:t>25</a:t>
            </a:fld>
            <a:endParaRPr lang="en-US"/>
          </a:p>
        </p:txBody>
      </p:sp>
    </p:spTree>
    <p:extLst>
      <p:ext uri="{BB962C8B-B14F-4D97-AF65-F5344CB8AC3E}">
        <p14:creationId xmlns:p14="http://schemas.microsoft.com/office/powerpoint/2010/main" val="3370339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45BE23D-06AA-480C-9AA5-35D543814E4C}"/>
              </a:ext>
            </a:extLst>
          </p:cNvPr>
          <p:cNvSpPr txBox="1"/>
          <p:nvPr/>
        </p:nvSpPr>
        <p:spPr>
          <a:xfrm>
            <a:off x="880676" y="1963554"/>
            <a:ext cx="10616666" cy="3970318"/>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a:solidFill>
                  <a:srgbClr val="3129EE"/>
                </a:solidFill>
                <a:latin typeface="Calibri" panose="020F0502020204030204" pitchFamily="34" charset="0"/>
              </a:rPr>
              <a:t>Theo Điều 10 QCT, Điện thoại trực thi tại Điểm thi:</a:t>
            </a:r>
          </a:p>
          <a:p>
            <a:pPr marL="914400" lvl="1" indent="-457200" algn="just">
              <a:buFont typeface="Wingdings" panose="05000000000000000000" pitchFamily="2" charset="2"/>
              <a:buChar char="v"/>
            </a:pPr>
            <a:r>
              <a:rPr lang="vi-VN" sz="2800">
                <a:latin typeface="Calibri" panose="020F0502020204030204" pitchFamily="34" charset="0"/>
              </a:rPr>
              <a:t>Điện thoại cố định </a:t>
            </a:r>
            <a:r>
              <a:rPr lang="vi-VN" sz="2800">
                <a:solidFill>
                  <a:srgbClr val="FF0000"/>
                </a:solidFill>
                <a:latin typeface="Calibri" panose="020F0502020204030204" pitchFamily="34" charset="0"/>
              </a:rPr>
              <a:t>hoặc</a:t>
            </a:r>
          </a:p>
          <a:p>
            <a:pPr marL="914400" lvl="1" indent="-457200" algn="just">
              <a:buFont typeface="Wingdings" panose="05000000000000000000" pitchFamily="2" charset="2"/>
              <a:buChar char="v"/>
            </a:pPr>
            <a:r>
              <a:rPr lang="vi-VN" sz="2800">
                <a:latin typeface="Calibri" panose="020F0502020204030204" pitchFamily="34" charset="0"/>
              </a:rPr>
              <a:t>Điện thoại di động (không có chức năng ghi hình, không có thẻ nhớ, không có chứng năng kết nối mạng Internet và được </a:t>
            </a:r>
            <a:r>
              <a:rPr lang="vi-VN" sz="2800">
                <a:solidFill>
                  <a:srgbClr val="FF0000"/>
                </a:solidFill>
                <a:latin typeface="Calibri" panose="020F0502020204030204" pitchFamily="34" charset="0"/>
              </a:rPr>
              <a:t>niêm phong khi không sử dụng</a:t>
            </a:r>
            <a:r>
              <a:rPr lang="vi-VN" sz="2800">
                <a:latin typeface="Calibri" panose="020F0502020204030204" pitchFamily="34" charset="0"/>
              </a:rPr>
              <a:t>)</a:t>
            </a:r>
          </a:p>
          <a:p>
            <a:pPr marL="457200" indent="-457200" algn="just">
              <a:buFont typeface="Wingdings" panose="05000000000000000000" pitchFamily="2" charset="2"/>
              <a:buChar char="Ø"/>
            </a:pPr>
            <a:r>
              <a:rPr lang="vi-VN" sz="2800">
                <a:solidFill>
                  <a:srgbClr val="3129EE"/>
                </a:solidFill>
                <a:latin typeface="Calibri" panose="020F0502020204030204" pitchFamily="34" charset="0"/>
              </a:rPr>
              <a:t>Chỉ được sử dụng chức năng nghe, gọi của điện thoại để liên lạc với HĐT</a:t>
            </a:r>
          </a:p>
          <a:p>
            <a:pPr marL="457200" indent="-457200" algn="just">
              <a:buFont typeface="Wingdings" panose="05000000000000000000" pitchFamily="2" charset="2"/>
              <a:buChar char="Ø"/>
            </a:pPr>
            <a:r>
              <a:rPr lang="vi-VN" sz="2800">
                <a:solidFill>
                  <a:srgbClr val="3129EE"/>
                </a:solidFill>
                <a:latin typeface="Calibri" panose="020F0502020204030204" pitchFamily="34" charset="0"/>
              </a:rPr>
              <a:t>Mọi liên lạc phải </a:t>
            </a:r>
            <a:r>
              <a:rPr lang="vi-VN" sz="2800">
                <a:solidFill>
                  <a:srgbClr val="FF0000"/>
                </a:solidFill>
                <a:latin typeface="Calibri" panose="020F0502020204030204" pitchFamily="34" charset="0"/>
              </a:rPr>
              <a:t>bật loa ngoài, nghe công khai </a:t>
            </a:r>
            <a:r>
              <a:rPr lang="vi-VN" sz="2800">
                <a:solidFill>
                  <a:srgbClr val="3129EE"/>
                </a:solidFill>
                <a:latin typeface="Calibri" panose="020F0502020204030204" pitchFamily="34" charset="0"/>
              </a:rPr>
              <a:t>và có </a:t>
            </a:r>
            <a:r>
              <a:rPr lang="en-US" sz="2800">
                <a:solidFill>
                  <a:srgbClr val="FF0000"/>
                </a:solidFill>
                <a:latin typeface="Calibri" panose="020F0502020204030204" pitchFamily="34" charset="0"/>
              </a:rPr>
              <a:t>Phó Trưởng điểm thi phụ trách CSVC </a:t>
            </a:r>
            <a:r>
              <a:rPr lang="vi-VN" sz="2800">
                <a:solidFill>
                  <a:srgbClr val="FF0000"/>
                </a:solidFill>
                <a:latin typeface="Calibri" panose="020F0502020204030204" pitchFamily="34" charset="0"/>
              </a:rPr>
              <a:t>giám sát.</a:t>
            </a:r>
            <a:endParaRPr lang="en-US" sz="2800">
              <a:solidFill>
                <a:srgbClr val="FF0000"/>
              </a:solidFill>
              <a:latin typeface="Calibri" panose="020F0502020204030204" pitchFamily="34" charset="0"/>
            </a:endParaRPr>
          </a:p>
        </p:txBody>
      </p:sp>
      <p:sp>
        <p:nvSpPr>
          <p:cNvPr id="5" name="TextBox 4">
            <a:extLst>
              <a:ext uri="{FF2B5EF4-FFF2-40B4-BE49-F238E27FC236}">
                <a16:creationId xmlns:a16="http://schemas.microsoft.com/office/drawing/2014/main" xmlns="" id="{09438A9A-3435-7DE6-0C4B-E434D8B90D31}"/>
              </a:ext>
            </a:extLst>
          </p:cNvPr>
          <p:cNvSpPr txBox="1"/>
          <p:nvPr/>
        </p:nvSpPr>
        <p:spPr>
          <a:xfrm>
            <a:off x="1343646" y="954158"/>
            <a:ext cx="10222711"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Kiểm tra đ</a:t>
            </a:r>
            <a:r>
              <a:rPr lang="vi-VN" sz="4400" b="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iện thoại trực thi</a:t>
            </a:r>
            <a:endParaRPr lang="en-US" sz="4400">
              <a:effectLst>
                <a:outerShdw blurRad="38100" dist="38100" dir="2700000" algn="tl">
                  <a:srgbClr val="000000">
                    <a:alpha val="43137"/>
                  </a:srgbClr>
                </a:outerShdw>
              </a:effectLst>
            </a:endParaRPr>
          </a:p>
        </p:txBody>
      </p:sp>
      <p:sp>
        <p:nvSpPr>
          <p:cNvPr id="6" name="Heptagon 5">
            <a:extLst>
              <a:ext uri="{FF2B5EF4-FFF2-40B4-BE49-F238E27FC236}">
                <a16:creationId xmlns:a16="http://schemas.microsoft.com/office/drawing/2014/main" xmlns="" id="{E1FB067A-4FE4-2A69-04F7-3FA493DFCA6B}"/>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latin typeface="Calibri" panose="020F0502020204030204" pitchFamily="34" charset="0"/>
              </a:rPr>
              <a:t>7</a:t>
            </a:r>
            <a:endParaRPr lang="en-US" sz="4800" b="1">
              <a:solidFill>
                <a:srgbClr val="3129EE"/>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xmlns="" id="{55D38120-0626-415C-EB9E-0B7B61C4AFF2}"/>
              </a:ext>
            </a:extLst>
          </p:cNvPr>
          <p:cNvSpPr>
            <a:spLocks noGrp="1"/>
          </p:cNvSpPr>
          <p:nvPr>
            <p:ph type="sldNum" sz="quarter" idx="12"/>
          </p:nvPr>
        </p:nvSpPr>
        <p:spPr/>
        <p:txBody>
          <a:bodyPr/>
          <a:lstStyle/>
          <a:p>
            <a:fld id="{2502428D-B754-439B-BA0F-CEC356099129}" type="slidenum">
              <a:rPr lang="en-US" smtClean="0"/>
              <a:pPr/>
              <a:t>26</a:t>
            </a:fld>
            <a:endParaRPr lang="en-US"/>
          </a:p>
        </p:txBody>
      </p:sp>
    </p:spTree>
    <p:extLst>
      <p:ext uri="{BB962C8B-B14F-4D97-AF65-F5344CB8AC3E}">
        <p14:creationId xmlns:p14="http://schemas.microsoft.com/office/powerpoint/2010/main" val="9726357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68CEB-C9F4-1A45-90AF-C6C4AC149A16}"/>
              </a:ext>
            </a:extLst>
          </p:cNvPr>
          <p:cNvSpPr txBox="1"/>
          <p:nvPr/>
        </p:nvSpPr>
        <p:spPr>
          <a:xfrm>
            <a:off x="984644" y="1002284"/>
            <a:ext cx="10222711" cy="769441"/>
          </a:xfrm>
          <a:prstGeom prst="rect">
            <a:avLst/>
          </a:prstGeom>
          <a:noFill/>
        </p:spPr>
        <p:txBody>
          <a:bodyPr wrap="square">
            <a:spAutoFit/>
          </a:bodyPr>
          <a:lstStyle>
            <a:defPPr>
              <a:defRPr lang="en-US"/>
            </a:defPPr>
            <a:lvl1pPr>
              <a:defRPr sz="40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defRPr>
            </a:lvl1pPr>
          </a:lstStyle>
          <a:p>
            <a:r>
              <a:rPr lang="en-US"/>
              <a:t>Một số lưu ý trước buổi thi</a:t>
            </a:r>
          </a:p>
        </p:txBody>
      </p:sp>
      <p:sp>
        <p:nvSpPr>
          <p:cNvPr id="3" name="TextBox 2">
            <a:extLst>
              <a:ext uri="{FF2B5EF4-FFF2-40B4-BE49-F238E27FC236}">
                <a16:creationId xmlns:a16="http://schemas.microsoft.com/office/drawing/2014/main" xmlns="" id="{1CAFB5CF-428C-F90C-4CD5-FC1993E512A2}"/>
              </a:ext>
            </a:extLst>
          </p:cNvPr>
          <p:cNvSpPr txBox="1"/>
          <p:nvPr/>
        </p:nvSpPr>
        <p:spPr>
          <a:xfrm>
            <a:off x="721895" y="1741406"/>
            <a:ext cx="11097928" cy="4711418"/>
          </a:xfrm>
          <a:prstGeom prst="rect">
            <a:avLst/>
          </a:prstGeom>
          <a:noFill/>
        </p:spPr>
        <p:txBody>
          <a:bodyPr wrap="square">
            <a:spAutoFit/>
          </a:bodyPr>
          <a:lstStyle/>
          <a:p>
            <a:pPr marL="342900" indent="-342900" algn="just">
              <a:lnSpc>
                <a:spcPct val="120000"/>
              </a:lnSpc>
              <a:buFont typeface="Wingdings" panose="05000000000000000000" pitchFamily="2" charset="2"/>
              <a:buChar char="Ø"/>
            </a:pPr>
            <a:r>
              <a:rPr lang="en-US" sz="2800">
                <a:solidFill>
                  <a:srgbClr val="3129EE"/>
                </a:solidFill>
                <a:effectLst/>
                <a:ea typeface="SimSun" panose="02010600030101010101" pitchFamily="2" charset="-122"/>
              </a:rPr>
              <a:t>Phòng không sử dụng trong buổi thi phải </a:t>
            </a:r>
            <a:r>
              <a:rPr lang="en-US" sz="2800">
                <a:solidFill>
                  <a:srgbClr val="FF0000"/>
                </a:solidFill>
                <a:effectLst/>
                <a:ea typeface="SimSun" panose="02010600030101010101" pitchFamily="2" charset="-122"/>
              </a:rPr>
              <a:t>khóa và niêm phong</a:t>
            </a:r>
            <a:r>
              <a:rPr lang="en-US" sz="2800">
                <a:solidFill>
                  <a:srgbClr val="3129EE"/>
                </a:solidFill>
                <a:effectLst/>
                <a:ea typeface="SimSun" panose="02010600030101010101" pitchFamily="2" charset="-122"/>
              </a:rPr>
              <a:t> </a:t>
            </a:r>
          </a:p>
          <a:p>
            <a:pPr marL="342900" indent="-342900" algn="just">
              <a:lnSpc>
                <a:spcPct val="120000"/>
              </a:lnSpc>
              <a:buFont typeface="Wingdings" panose="05000000000000000000" pitchFamily="2" charset="2"/>
              <a:buChar char="Ø"/>
            </a:pPr>
            <a:r>
              <a:rPr lang="en-US" sz="2800">
                <a:solidFill>
                  <a:srgbClr val="3129EE"/>
                </a:solidFill>
                <a:effectLst/>
                <a:ea typeface="Times New Roman" panose="02020603050405020304" pitchFamily="18" charset="0"/>
              </a:rPr>
              <a:t>Những người làm thi phải </a:t>
            </a:r>
            <a:r>
              <a:rPr lang="en-US" sz="2800">
                <a:solidFill>
                  <a:srgbClr val="FF0000"/>
                </a:solidFill>
                <a:effectLst/>
                <a:ea typeface="Times New Roman" panose="02020603050405020304" pitchFamily="18" charset="0"/>
              </a:rPr>
              <a:t>có thẻ, ghi rõ họ tên, đơn vị công tác</a:t>
            </a:r>
            <a:r>
              <a:rPr lang="en-US" sz="2800">
                <a:solidFill>
                  <a:srgbClr val="3129EE"/>
                </a:solidFill>
                <a:effectLst/>
                <a:ea typeface="Times New Roman" panose="02020603050405020304" pitchFamily="18" charset="0"/>
              </a:rPr>
              <a:t>.</a:t>
            </a:r>
          </a:p>
          <a:p>
            <a:pPr marL="342900" indent="-342900" algn="just">
              <a:lnSpc>
                <a:spcPct val="120000"/>
              </a:lnSpc>
              <a:buFont typeface="Wingdings" panose="05000000000000000000" pitchFamily="2" charset="2"/>
              <a:buChar char="Ø"/>
            </a:pPr>
            <a:r>
              <a:rPr lang="en-US" sz="2800">
                <a:solidFill>
                  <a:srgbClr val="3129EE"/>
                </a:solidFill>
                <a:ea typeface="SimSun" panose="02010600030101010101" pitchFamily="2" charset="-122"/>
              </a:rPr>
              <a:t>Việc </a:t>
            </a:r>
            <a:r>
              <a:rPr lang="en-US" sz="2800">
                <a:solidFill>
                  <a:srgbClr val="FF0000"/>
                </a:solidFill>
                <a:ea typeface="SimSun" panose="02010600030101010101" pitchFamily="2" charset="-122"/>
              </a:rPr>
              <a:t>lưu giữ phương tiện thu phát thông tin cá nhân </a:t>
            </a:r>
            <a:r>
              <a:rPr lang="en-US" sz="2800">
                <a:solidFill>
                  <a:srgbClr val="3129EE"/>
                </a:solidFill>
                <a:ea typeface="SimSun" panose="02010600030101010101" pitchFamily="2" charset="-122"/>
              </a:rPr>
              <a:t>của những người tham gia làm thi tại Điểm thi</a:t>
            </a:r>
          </a:p>
          <a:p>
            <a:pPr marL="342900" indent="-342900" algn="just">
              <a:lnSpc>
                <a:spcPct val="120000"/>
              </a:lnSpc>
              <a:buFont typeface="Wingdings" panose="05000000000000000000" pitchFamily="2" charset="2"/>
              <a:buChar char="Ø"/>
            </a:pPr>
            <a:r>
              <a:rPr lang="en-US" sz="2800">
                <a:solidFill>
                  <a:srgbClr val="3129EE"/>
                </a:solidFill>
                <a:ea typeface="SimSun" panose="02010600030101010101" pitchFamily="2" charset="-122"/>
              </a:rPr>
              <a:t>Việc phân công người trực điện thoại. </a:t>
            </a:r>
            <a:r>
              <a:rPr lang="en-US" sz="2800">
                <a:solidFill>
                  <a:srgbClr val="FF0000"/>
                </a:solidFill>
                <a:ea typeface="SimSun" panose="02010600030101010101" pitchFamily="2" charset="-122"/>
              </a:rPr>
              <a:t>(Điện thoại trực thi chỉ có chức năng nghe, gọi)</a:t>
            </a:r>
          </a:p>
          <a:p>
            <a:pPr marL="342900" indent="-342900" algn="just">
              <a:lnSpc>
                <a:spcPct val="120000"/>
              </a:lnSpc>
              <a:buFont typeface="Wingdings" panose="05000000000000000000" pitchFamily="2" charset="2"/>
              <a:buChar char="Ø"/>
            </a:pPr>
            <a:r>
              <a:rPr lang="en-US" sz="2800">
                <a:solidFill>
                  <a:srgbClr val="3129EE"/>
                </a:solidFill>
                <a:ea typeface="SimSun" panose="02010600030101010101" pitchFamily="2" charset="-122"/>
              </a:rPr>
              <a:t>Việc Trưởng Điểm thi tổ chức cho </a:t>
            </a:r>
            <a:r>
              <a:rPr lang="en-US" sz="2800">
                <a:solidFill>
                  <a:srgbClr val="FF0000"/>
                </a:solidFill>
                <a:ea typeface="SimSun" panose="02010600030101010101" pitchFamily="2" charset="-122"/>
              </a:rPr>
              <a:t>CBCT và CBGS phòng thi bắt thăm </a:t>
            </a:r>
            <a:r>
              <a:rPr lang="en-US" sz="2800">
                <a:solidFill>
                  <a:srgbClr val="3129EE"/>
                </a:solidFill>
                <a:ea typeface="SimSun" panose="02010600030101010101" pitchFamily="2" charset="-122"/>
              </a:rPr>
              <a:t>phân công nhiệm vụ coi thi. </a:t>
            </a:r>
          </a:p>
          <a:p>
            <a:pPr marL="342900" indent="-342900" algn="just">
              <a:lnSpc>
                <a:spcPct val="120000"/>
              </a:lnSpc>
              <a:buFont typeface="Wingdings" panose="05000000000000000000" pitchFamily="2" charset="2"/>
              <a:buChar char="Ø"/>
            </a:pPr>
            <a:r>
              <a:rPr lang="en-US" sz="2800">
                <a:solidFill>
                  <a:srgbClr val="3129EE"/>
                </a:solidFill>
                <a:ea typeface="Times New Roman" panose="02020603050405020304" pitchFamily="18" charset="0"/>
              </a:rPr>
              <a:t>Quan sát hiệu lệnh trống (Lưu ý: </a:t>
            </a:r>
            <a:r>
              <a:rPr lang="en-US" sz="2800">
                <a:solidFill>
                  <a:srgbClr val="FF0000"/>
                </a:solidFill>
                <a:ea typeface="Times New Roman" panose="02020603050405020304" pitchFamily="18" charset="0"/>
              </a:rPr>
              <a:t>trống bắt đầu và kết thúc giờ làm bài</a:t>
            </a:r>
            <a:r>
              <a:rPr lang="en-US" sz="2800">
                <a:solidFill>
                  <a:srgbClr val="3129EE"/>
                </a:solidFill>
                <a:ea typeface="Times New Roman" panose="02020603050405020304" pitchFamily="18" charset="0"/>
              </a:rPr>
              <a:t>.)</a:t>
            </a:r>
            <a:endParaRPr lang="en-US" sz="2800">
              <a:effectLst/>
              <a:ea typeface="SimSun" panose="02010600030101010101" pitchFamily="2" charset="-122"/>
            </a:endParaRPr>
          </a:p>
        </p:txBody>
      </p:sp>
      <p:pic>
        <p:nvPicPr>
          <p:cNvPr id="5" name="Picture 4" descr="Adobe Cảnh Báo Người Dùng Các Phiên Bản Cũ Có Thể Bị Kiện - Tin Tức - Người  Việt Phone">
            <a:extLst>
              <a:ext uri="{FF2B5EF4-FFF2-40B4-BE49-F238E27FC236}">
                <a16:creationId xmlns:a16="http://schemas.microsoft.com/office/drawing/2014/main" xmlns="" id="{493C597D-C6DA-3499-7036-EB595E8E2E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722" y="1"/>
            <a:ext cx="2009475" cy="17984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xmlns="" id="{31601BC2-13E5-65B2-0070-BCCE86FA1626}"/>
              </a:ext>
            </a:extLst>
          </p:cNvPr>
          <p:cNvSpPr>
            <a:spLocks noGrp="1"/>
          </p:cNvSpPr>
          <p:nvPr>
            <p:ph type="sldNum" sz="quarter" idx="12"/>
          </p:nvPr>
        </p:nvSpPr>
        <p:spPr/>
        <p:txBody>
          <a:bodyPr/>
          <a:lstStyle/>
          <a:p>
            <a:fld id="{2502428D-B754-439B-BA0F-CEC356099129}" type="slidenum">
              <a:rPr lang="en-US" smtClean="0"/>
              <a:pPr/>
              <a:t>27</a:t>
            </a:fld>
            <a:endParaRPr lang="en-US"/>
          </a:p>
        </p:txBody>
      </p:sp>
    </p:spTree>
    <p:extLst>
      <p:ext uri="{BB962C8B-B14F-4D97-AF65-F5344CB8AC3E}">
        <p14:creationId xmlns:p14="http://schemas.microsoft.com/office/powerpoint/2010/main" val="832143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424538" y="954158"/>
            <a:ext cx="10141819"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Quan sát việc đánh SBD</a:t>
            </a:r>
            <a:r>
              <a:rPr lang="vi-VN" sz="4400" b="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phát đề thi</a:t>
            </a:r>
            <a:endParaRPr lang="en-US" sz="44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1424537" y="1852284"/>
            <a:ext cx="10395286" cy="4407360"/>
          </a:xfrm>
          <a:prstGeom prst="rect">
            <a:avLst/>
          </a:prstGeom>
          <a:noFill/>
        </p:spPr>
        <p:txBody>
          <a:bodyPr wrap="square">
            <a:spAutoFit/>
          </a:bodyPr>
          <a:lstStyle/>
          <a:p>
            <a:pPr marL="457200" indent="-457200" algn="just">
              <a:lnSpc>
                <a:spcPct val="120000"/>
              </a:lnSpc>
              <a:buFont typeface="Wingdings" panose="05000000000000000000" pitchFamily="2" charset="2"/>
              <a:buChar char="Ø"/>
            </a:pPr>
            <a:r>
              <a:rPr lang="en-US" sz="2600">
                <a:solidFill>
                  <a:srgbClr val="3129EE"/>
                </a:solidFill>
                <a:ea typeface="SimSun" panose="02010600030101010101" pitchFamily="2" charset="-122"/>
                <a:cs typeface="Times New Roman" panose="02020603050405020304" pitchFamily="18" charset="0"/>
              </a:rPr>
              <a:t>Cán bộ coi thi 1,2, CBGS bắt thăm phân công nhiệm vụ coi thi</a:t>
            </a:r>
            <a:endParaRPr lang="en-US" sz="2600">
              <a:solidFill>
                <a:srgbClr val="FF0000"/>
              </a:solidFill>
              <a:ea typeface="SimSun" panose="02010600030101010101" pitchFamily="2" charset="-122"/>
            </a:endParaRPr>
          </a:p>
          <a:p>
            <a:pPr marL="457200" indent="-457200" algn="just">
              <a:lnSpc>
                <a:spcPct val="120000"/>
              </a:lnSpc>
              <a:buFont typeface="Wingdings" panose="05000000000000000000" pitchFamily="2" charset="2"/>
              <a:buChar char="Ø"/>
            </a:pPr>
            <a:r>
              <a:rPr lang="en-US" sz="2600">
                <a:solidFill>
                  <a:srgbClr val="FF0000"/>
                </a:solidFill>
                <a:ea typeface="SimSun" panose="02010600030101010101" pitchFamily="2" charset="-122"/>
              </a:rPr>
              <a:t>Đại diện </a:t>
            </a:r>
            <a:r>
              <a:rPr lang="en-US" sz="2600">
                <a:solidFill>
                  <a:srgbClr val="3129EE"/>
                </a:solidFill>
                <a:effectLst/>
                <a:ea typeface="SimSun" panose="02010600030101010101" pitchFamily="2" charset="-122"/>
              </a:rPr>
              <a:t>Cán bộ coi thi</a:t>
            </a:r>
          </a:p>
          <a:p>
            <a:pPr marL="914400" lvl="1" indent="-457200" algn="just">
              <a:lnSpc>
                <a:spcPct val="120000"/>
              </a:lnSpc>
              <a:buFont typeface="Wingdings" panose="05000000000000000000" pitchFamily="2" charset="2"/>
              <a:buChar char="v"/>
            </a:pPr>
            <a:r>
              <a:rPr lang="en-US" sz="2600">
                <a:ea typeface="SimSun" panose="02010600030101010101" pitchFamily="2" charset="-122"/>
                <a:cs typeface="Times New Roman" panose="02020603050405020304" pitchFamily="18" charset="0"/>
              </a:rPr>
              <a:t>Bắt thăm cách đánh số báo danh</a:t>
            </a:r>
          </a:p>
          <a:p>
            <a:pPr marL="914400" lvl="1" indent="-457200" algn="just">
              <a:lnSpc>
                <a:spcPct val="120000"/>
              </a:lnSpc>
              <a:buFont typeface="Wingdings" panose="05000000000000000000" pitchFamily="2" charset="2"/>
              <a:buChar char="v"/>
            </a:pPr>
            <a:r>
              <a:rPr lang="en-US" sz="2600">
                <a:ea typeface="SimSun" panose="02010600030101010101" pitchFamily="2" charset="-122"/>
                <a:cs typeface="Times New Roman" panose="02020603050405020304" pitchFamily="18" charset="0"/>
              </a:rPr>
              <a:t>Bắt thăm cách phát đề thi (bao gồm tự luận và trắc nghiệm)</a:t>
            </a:r>
          </a:p>
          <a:p>
            <a:pPr algn="just">
              <a:lnSpc>
                <a:spcPct val="120000"/>
              </a:lnSpc>
            </a:pPr>
            <a:r>
              <a:rPr lang="en-US" sz="2600" i="1">
                <a:solidFill>
                  <a:srgbClr val="3129EE"/>
                </a:solidFill>
                <a:ea typeface="SimSun" panose="02010600030101010101" pitchFamily="2" charset="-122"/>
                <a:cs typeface="Times New Roman" panose="02020603050405020304" pitchFamily="18" charset="0"/>
              </a:rPr>
              <a:t>(Tất cả các phòng thi cùng sử dụng 1 cách đánh số báo danh và phát đề thi)</a:t>
            </a:r>
          </a:p>
          <a:p>
            <a:pPr lvl="1" algn="just">
              <a:lnSpc>
                <a:spcPct val="120000"/>
              </a:lnSpc>
            </a:pPr>
            <a:endParaRPr lang="en-US" sz="2600" i="1">
              <a:solidFill>
                <a:srgbClr val="FF0000"/>
              </a:solidFill>
              <a:ea typeface="SimSun" panose="02010600030101010101" pitchFamily="2" charset="-122"/>
              <a:cs typeface="Times New Roman" panose="02020603050405020304" pitchFamily="18" charset="0"/>
            </a:endParaRPr>
          </a:p>
          <a:p>
            <a:pPr lvl="1" algn="just">
              <a:lnSpc>
                <a:spcPct val="120000"/>
              </a:lnSpc>
            </a:pPr>
            <a:r>
              <a:rPr lang="en-US" sz="2600" i="1">
                <a:solidFill>
                  <a:srgbClr val="FF0000"/>
                </a:solidFill>
                <a:ea typeface="SimSun" panose="02010600030101010101" pitchFamily="2" charset="-122"/>
                <a:cs typeface="Times New Roman" panose="02020603050405020304" pitchFamily="18" charset="0"/>
              </a:rPr>
              <a:t>Có 02 cách phát đề thi:</a:t>
            </a:r>
          </a:p>
          <a:p>
            <a:pPr lvl="1">
              <a:spcBef>
                <a:spcPts val="600"/>
              </a:spcBef>
            </a:pPr>
            <a:r>
              <a:rPr lang="en-US" sz="2600">
                <a:effectLst/>
                <a:ea typeface="SimSun" panose="02010600030101010101" pitchFamily="2" charset="-122"/>
              </a:rPr>
              <a:t>Cách 1. Phát theo thứ tự lần lượt từ trái sang phải, từ trên xuống dưới;</a:t>
            </a:r>
          </a:p>
          <a:p>
            <a:pPr lvl="1">
              <a:spcBef>
                <a:spcPts val="600"/>
              </a:spcBef>
            </a:pPr>
            <a:r>
              <a:rPr lang="en-US" sz="2600">
                <a:effectLst/>
                <a:ea typeface="SimSun" panose="02010600030101010101" pitchFamily="2" charset="-122"/>
              </a:rPr>
              <a:t>Cách 2. Phát theo thứ tự lần lượt từ phải sang trái, từ trên xuống dưới.</a:t>
            </a:r>
          </a:p>
        </p:txBody>
      </p:sp>
      <p:sp>
        <p:nvSpPr>
          <p:cNvPr id="5" name="Heptagon 4">
            <a:extLst>
              <a:ext uri="{FF2B5EF4-FFF2-40B4-BE49-F238E27FC236}">
                <a16:creationId xmlns:a16="http://schemas.microsoft.com/office/drawing/2014/main" xmlns="" id="{573D09F9-A13A-89BE-8285-4A7AB6A28C8F}"/>
              </a:ext>
            </a:extLst>
          </p:cNvPr>
          <p:cNvSpPr/>
          <p:nvPr/>
        </p:nvSpPr>
        <p:spPr>
          <a:xfrm>
            <a:off x="284868" y="714203"/>
            <a:ext cx="1058779"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latin typeface="Calibri" panose="020F0502020204030204" pitchFamily="34" charset="0"/>
              </a:rPr>
              <a:t>8</a:t>
            </a:r>
            <a:endParaRPr lang="en-US" sz="4800" b="1">
              <a:solidFill>
                <a:srgbClr val="3129EE"/>
              </a:solidFill>
              <a:effectLst>
                <a:outerShdw blurRad="38100" dist="38100" dir="2700000" algn="tl">
                  <a:srgbClr val="000000">
                    <a:alpha val="43137"/>
                  </a:srgbClr>
                </a:outerShdw>
              </a:effectLst>
            </a:endParaRPr>
          </a:p>
        </p:txBody>
      </p:sp>
      <p:sp>
        <p:nvSpPr>
          <p:cNvPr id="8" name="Slide Number Placeholder 7">
            <a:extLst>
              <a:ext uri="{FF2B5EF4-FFF2-40B4-BE49-F238E27FC236}">
                <a16:creationId xmlns:a16="http://schemas.microsoft.com/office/drawing/2014/main" xmlns="" id="{D99E23A5-A2D3-10C4-F1CC-6AF7C489191C}"/>
              </a:ext>
            </a:extLst>
          </p:cNvPr>
          <p:cNvSpPr>
            <a:spLocks noGrp="1"/>
          </p:cNvSpPr>
          <p:nvPr>
            <p:ph type="sldNum" sz="quarter" idx="12"/>
          </p:nvPr>
        </p:nvSpPr>
        <p:spPr/>
        <p:txBody>
          <a:bodyPr/>
          <a:lstStyle/>
          <a:p>
            <a:fld id="{2502428D-B754-439B-BA0F-CEC356099129}" type="slidenum">
              <a:rPr lang="en-US" smtClean="0"/>
              <a:pPr/>
              <a:t>28</a:t>
            </a:fld>
            <a:endParaRPr lang="en-US"/>
          </a:p>
        </p:txBody>
      </p:sp>
    </p:spTree>
    <p:extLst>
      <p:ext uri="{BB962C8B-B14F-4D97-AF65-F5344CB8AC3E}">
        <p14:creationId xmlns:p14="http://schemas.microsoft.com/office/powerpoint/2010/main" val="1245086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C74E50FA-5F20-7762-49BA-2BE1BA37882C}"/>
              </a:ext>
            </a:extLst>
          </p:cNvPr>
          <p:cNvGrpSpPr/>
          <p:nvPr/>
        </p:nvGrpSpPr>
        <p:grpSpPr>
          <a:xfrm>
            <a:off x="830634" y="1867979"/>
            <a:ext cx="5353944" cy="4109309"/>
            <a:chOff x="2258038" y="1700808"/>
            <a:chExt cx="4618218" cy="4248472"/>
          </a:xfrm>
        </p:grpSpPr>
        <p:sp>
          <p:nvSpPr>
            <p:cNvPr id="5" name="Oval 4">
              <a:extLst>
                <a:ext uri="{FF2B5EF4-FFF2-40B4-BE49-F238E27FC236}">
                  <a16:creationId xmlns:a16="http://schemas.microsoft.com/office/drawing/2014/main" xmlns="" id="{DF994BE4-9642-FDFF-7A30-0CABC94E090E}"/>
                </a:ext>
              </a:extLst>
            </p:cNvPr>
            <p:cNvSpPr/>
            <p:nvPr/>
          </p:nvSpPr>
          <p:spPr>
            <a:xfrm>
              <a:off x="3635896"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a:t>
              </a:r>
            </a:p>
          </p:txBody>
        </p:sp>
        <p:sp>
          <p:nvSpPr>
            <p:cNvPr id="6" name="Oval 5">
              <a:extLst>
                <a:ext uri="{FF2B5EF4-FFF2-40B4-BE49-F238E27FC236}">
                  <a16:creationId xmlns:a16="http://schemas.microsoft.com/office/drawing/2014/main" xmlns="" id="{61AFBC82-C974-68D4-CB29-CD0F41908AE1}"/>
                </a:ext>
              </a:extLst>
            </p:cNvPr>
            <p:cNvSpPr/>
            <p:nvPr/>
          </p:nvSpPr>
          <p:spPr>
            <a:xfrm>
              <a:off x="2267744"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1</a:t>
              </a:r>
            </a:p>
          </p:txBody>
        </p:sp>
        <p:sp>
          <p:nvSpPr>
            <p:cNvPr id="7" name="Oval 6">
              <a:extLst>
                <a:ext uri="{FF2B5EF4-FFF2-40B4-BE49-F238E27FC236}">
                  <a16:creationId xmlns:a16="http://schemas.microsoft.com/office/drawing/2014/main" xmlns="" id="{97530B14-910F-306A-EB52-3C5204538461}"/>
                </a:ext>
              </a:extLst>
            </p:cNvPr>
            <p:cNvSpPr/>
            <p:nvPr/>
          </p:nvSpPr>
          <p:spPr>
            <a:xfrm>
              <a:off x="2258038" y="320459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5</a:t>
              </a:r>
            </a:p>
          </p:txBody>
        </p:sp>
        <p:sp>
          <p:nvSpPr>
            <p:cNvPr id="8" name="Oval 7">
              <a:extLst>
                <a:ext uri="{FF2B5EF4-FFF2-40B4-BE49-F238E27FC236}">
                  <a16:creationId xmlns:a16="http://schemas.microsoft.com/office/drawing/2014/main" xmlns="" id="{0F2CC330-52FC-A428-4770-7549C4DF672C}"/>
                </a:ext>
              </a:extLst>
            </p:cNvPr>
            <p:cNvSpPr/>
            <p:nvPr/>
          </p:nvSpPr>
          <p:spPr>
            <a:xfrm>
              <a:off x="6372200" y="3189794"/>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8</a:t>
              </a:r>
            </a:p>
          </p:txBody>
        </p:sp>
        <p:sp>
          <p:nvSpPr>
            <p:cNvPr id="9" name="Oval 8">
              <a:extLst>
                <a:ext uri="{FF2B5EF4-FFF2-40B4-BE49-F238E27FC236}">
                  <a16:creationId xmlns:a16="http://schemas.microsoft.com/office/drawing/2014/main" xmlns="" id="{91A4B588-5668-E955-A0B5-640215CEA5B2}"/>
                </a:ext>
              </a:extLst>
            </p:cNvPr>
            <p:cNvSpPr/>
            <p:nvPr/>
          </p:nvSpPr>
          <p:spPr>
            <a:xfrm>
              <a:off x="5004048" y="320459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7</a:t>
              </a:r>
            </a:p>
          </p:txBody>
        </p:sp>
        <p:sp>
          <p:nvSpPr>
            <p:cNvPr id="10" name="Oval 9">
              <a:extLst>
                <a:ext uri="{FF2B5EF4-FFF2-40B4-BE49-F238E27FC236}">
                  <a16:creationId xmlns:a16="http://schemas.microsoft.com/office/drawing/2014/main" xmlns="" id="{6B3CD698-1171-4F8D-6A50-E03BACDF6DD4}"/>
                </a:ext>
              </a:extLst>
            </p:cNvPr>
            <p:cNvSpPr/>
            <p:nvPr/>
          </p:nvSpPr>
          <p:spPr>
            <a:xfrm>
              <a:off x="3635896" y="3195465"/>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6</a:t>
              </a:r>
            </a:p>
          </p:txBody>
        </p:sp>
        <p:sp>
          <p:nvSpPr>
            <p:cNvPr id="11" name="Oval 10">
              <a:extLst>
                <a:ext uri="{FF2B5EF4-FFF2-40B4-BE49-F238E27FC236}">
                  <a16:creationId xmlns:a16="http://schemas.microsoft.com/office/drawing/2014/main" xmlns="" id="{77096D93-6C38-49E1-B7B1-A9E6581818BA}"/>
                </a:ext>
              </a:extLst>
            </p:cNvPr>
            <p:cNvSpPr/>
            <p:nvPr/>
          </p:nvSpPr>
          <p:spPr>
            <a:xfrm>
              <a:off x="2267744" y="4779886"/>
              <a:ext cx="602215"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21</a:t>
              </a:r>
            </a:p>
          </p:txBody>
        </p:sp>
        <p:sp>
          <p:nvSpPr>
            <p:cNvPr id="12" name="Oval 11">
              <a:extLst>
                <a:ext uri="{FF2B5EF4-FFF2-40B4-BE49-F238E27FC236}">
                  <a16:creationId xmlns:a16="http://schemas.microsoft.com/office/drawing/2014/main" xmlns="" id="{58DE4404-B081-38F6-8C8A-BA2627344154}"/>
                </a:ext>
              </a:extLst>
            </p:cNvPr>
            <p:cNvSpPr/>
            <p:nvPr/>
          </p:nvSpPr>
          <p:spPr>
            <a:xfrm>
              <a:off x="3635896" y="4780135"/>
              <a:ext cx="602212"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22</a:t>
              </a:r>
            </a:p>
          </p:txBody>
        </p:sp>
        <p:sp>
          <p:nvSpPr>
            <p:cNvPr id="13" name="Oval 12">
              <a:extLst>
                <a:ext uri="{FF2B5EF4-FFF2-40B4-BE49-F238E27FC236}">
                  <a16:creationId xmlns:a16="http://schemas.microsoft.com/office/drawing/2014/main" xmlns="" id="{F161F7EA-0561-D52F-D32F-93DC10A58994}"/>
                </a:ext>
              </a:extLst>
            </p:cNvPr>
            <p:cNvSpPr/>
            <p:nvPr/>
          </p:nvSpPr>
          <p:spPr>
            <a:xfrm>
              <a:off x="6274041" y="4773230"/>
              <a:ext cx="602215"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24</a:t>
              </a:r>
            </a:p>
          </p:txBody>
        </p:sp>
        <p:sp>
          <p:nvSpPr>
            <p:cNvPr id="14" name="Oval 13">
              <a:extLst>
                <a:ext uri="{FF2B5EF4-FFF2-40B4-BE49-F238E27FC236}">
                  <a16:creationId xmlns:a16="http://schemas.microsoft.com/office/drawing/2014/main" xmlns="" id="{705AE523-35E1-5372-2789-09C3CB734BE5}"/>
                </a:ext>
              </a:extLst>
            </p:cNvPr>
            <p:cNvSpPr/>
            <p:nvPr/>
          </p:nvSpPr>
          <p:spPr>
            <a:xfrm>
              <a:off x="6372200"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4</a:t>
              </a:r>
            </a:p>
          </p:txBody>
        </p:sp>
        <p:sp>
          <p:nvSpPr>
            <p:cNvPr id="15" name="Oval 14">
              <a:extLst>
                <a:ext uri="{FF2B5EF4-FFF2-40B4-BE49-F238E27FC236}">
                  <a16:creationId xmlns:a16="http://schemas.microsoft.com/office/drawing/2014/main" xmlns="" id="{9754E6EE-2C47-E434-0504-A56F5C08E9BD}"/>
                </a:ext>
              </a:extLst>
            </p:cNvPr>
            <p:cNvSpPr/>
            <p:nvPr/>
          </p:nvSpPr>
          <p:spPr>
            <a:xfrm>
              <a:off x="5004048"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3</a:t>
              </a:r>
            </a:p>
          </p:txBody>
        </p:sp>
        <p:sp>
          <p:nvSpPr>
            <p:cNvPr id="16" name="Rectangle 15">
              <a:extLst>
                <a:ext uri="{FF2B5EF4-FFF2-40B4-BE49-F238E27FC236}">
                  <a16:creationId xmlns:a16="http://schemas.microsoft.com/office/drawing/2014/main" xmlns="" id="{1C3E0F9F-E441-719B-AC20-421E9C20482E}"/>
                </a:ext>
              </a:extLst>
            </p:cNvPr>
            <p:cNvSpPr/>
            <p:nvPr/>
          </p:nvSpPr>
          <p:spPr>
            <a:xfrm>
              <a:off x="2411760" y="1700808"/>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mj-lt"/>
                </a:rPr>
                <a:t>Phía đầu phòng thi</a:t>
              </a:r>
            </a:p>
          </p:txBody>
        </p:sp>
        <p:sp>
          <p:nvSpPr>
            <p:cNvPr id="17" name="Rectangle 16">
              <a:extLst>
                <a:ext uri="{FF2B5EF4-FFF2-40B4-BE49-F238E27FC236}">
                  <a16:creationId xmlns:a16="http://schemas.microsoft.com/office/drawing/2014/main" xmlns="" id="{00A1DAA5-503E-1ACC-CBB9-86E525C6DE07}"/>
                </a:ext>
              </a:extLst>
            </p:cNvPr>
            <p:cNvSpPr/>
            <p:nvPr/>
          </p:nvSpPr>
          <p:spPr>
            <a:xfrm>
              <a:off x="2411760" y="5517232"/>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mj-lt"/>
                </a:rPr>
                <a:t>Phía cuối phòng thi</a:t>
              </a:r>
            </a:p>
          </p:txBody>
        </p:sp>
        <p:cxnSp>
          <p:nvCxnSpPr>
            <p:cNvPr id="18" name="Straight Arrow Connector 17">
              <a:extLst>
                <a:ext uri="{FF2B5EF4-FFF2-40B4-BE49-F238E27FC236}">
                  <a16:creationId xmlns:a16="http://schemas.microsoft.com/office/drawing/2014/main" xmlns="" id="{9D7A196A-E1AC-E733-D679-7FBEA4E97978}"/>
                </a:ext>
              </a:extLst>
            </p:cNvPr>
            <p:cNvCxnSpPr>
              <a:cxnSpLocks/>
              <a:endCxn id="5" idx="2"/>
            </p:cNvCxnSpPr>
            <p:nvPr/>
          </p:nvCxnSpPr>
          <p:spPr>
            <a:xfrm>
              <a:off x="2771800" y="2600908"/>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EFFE4899-26AE-6637-7B45-C1AC10B6038E}"/>
                </a:ext>
              </a:extLst>
            </p:cNvPr>
            <p:cNvCxnSpPr>
              <a:cxnSpLocks/>
              <a:stCxn id="14" idx="4"/>
              <a:endCxn id="7" idx="7"/>
            </p:cNvCxnSpPr>
            <p:nvPr/>
          </p:nvCxnSpPr>
          <p:spPr>
            <a:xfrm flipH="1">
              <a:off x="2688277" y="2852936"/>
              <a:ext cx="3935951" cy="4254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F14987CB-10D1-CB67-EA13-01CEE477C5FA}"/>
                </a:ext>
              </a:extLst>
            </p:cNvPr>
            <p:cNvCxnSpPr/>
            <p:nvPr/>
          </p:nvCxnSpPr>
          <p:spPr>
            <a:xfrm>
              <a:off x="2771800" y="5040791"/>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DA9E079-73EC-47E6-EA2A-4FEA2168727D}"/>
                </a:ext>
              </a:extLst>
            </p:cNvPr>
            <p:cNvCxnSpPr/>
            <p:nvPr/>
          </p:nvCxnSpPr>
          <p:spPr>
            <a:xfrm>
              <a:off x="2771800" y="3487932"/>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9440979F-A889-E03E-2C2B-261FB9721C40}"/>
                </a:ext>
              </a:extLst>
            </p:cNvPr>
            <p:cNvCxnSpPr/>
            <p:nvPr/>
          </p:nvCxnSpPr>
          <p:spPr>
            <a:xfrm>
              <a:off x="4131891" y="2609297"/>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0F23003-3B21-4B42-CB92-1D883862C667}"/>
                </a:ext>
              </a:extLst>
            </p:cNvPr>
            <p:cNvCxnSpPr/>
            <p:nvPr/>
          </p:nvCxnSpPr>
          <p:spPr>
            <a:xfrm>
              <a:off x="4141920" y="504918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552682AE-11FE-E49E-7E69-73A4E43214E4}"/>
                </a:ext>
              </a:extLst>
            </p:cNvPr>
            <p:cNvCxnSpPr/>
            <p:nvPr/>
          </p:nvCxnSpPr>
          <p:spPr>
            <a:xfrm>
              <a:off x="4141920" y="3475117"/>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C628E73B-7389-7B61-3EF0-EEFDA1A58028}"/>
                </a:ext>
              </a:extLst>
            </p:cNvPr>
            <p:cNvCxnSpPr/>
            <p:nvPr/>
          </p:nvCxnSpPr>
          <p:spPr>
            <a:xfrm>
              <a:off x="5517973" y="504918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D4FF6CF5-186E-BEFD-AC64-32EDECF8445C}"/>
                </a:ext>
              </a:extLst>
            </p:cNvPr>
            <p:cNvCxnSpPr/>
            <p:nvPr/>
          </p:nvCxnSpPr>
          <p:spPr>
            <a:xfrm>
              <a:off x="5508104" y="3456620"/>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4AD01F14-EB04-1F8C-74F0-0664D0B00615}"/>
                </a:ext>
              </a:extLst>
            </p:cNvPr>
            <p:cNvCxnSpPr/>
            <p:nvPr/>
          </p:nvCxnSpPr>
          <p:spPr>
            <a:xfrm>
              <a:off x="5508104" y="2630266"/>
              <a:ext cx="86409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A6F7A38B-FE2D-C29F-EFBC-5ACC9FDDE0FA}"/>
                </a:ext>
              </a:extLst>
            </p:cNvPr>
            <p:cNvSpPr/>
            <p:nvPr/>
          </p:nvSpPr>
          <p:spPr>
            <a:xfrm>
              <a:off x="5007991" y="4797152"/>
              <a:ext cx="60221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mj-lt"/>
                </a:rPr>
                <a:t>23</a:t>
              </a:r>
            </a:p>
          </p:txBody>
        </p:sp>
        <p:cxnSp>
          <p:nvCxnSpPr>
            <p:cNvPr id="29" name="Straight Arrow Connector 28">
              <a:extLst>
                <a:ext uri="{FF2B5EF4-FFF2-40B4-BE49-F238E27FC236}">
                  <a16:creationId xmlns:a16="http://schemas.microsoft.com/office/drawing/2014/main" xmlns="" id="{7214735D-0B22-E213-9009-FFA3B764BC4E}"/>
                </a:ext>
              </a:extLst>
            </p:cNvPr>
            <p:cNvCxnSpPr>
              <a:cxnSpLocks/>
              <a:stCxn id="8" idx="4"/>
              <a:endCxn id="11" idx="7"/>
            </p:cNvCxnSpPr>
            <p:nvPr/>
          </p:nvCxnSpPr>
          <p:spPr>
            <a:xfrm flipH="1">
              <a:off x="2781767" y="3693850"/>
              <a:ext cx="3842461" cy="115985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D529FDC-4465-3839-40E9-1E4EF90C525B}"/>
                </a:ext>
              </a:extLst>
            </p:cNvPr>
            <p:cNvCxnSpPr/>
            <p:nvPr/>
          </p:nvCxnSpPr>
          <p:spPr>
            <a:xfrm flipH="1">
              <a:off x="2555777" y="3591923"/>
              <a:ext cx="3816423" cy="10626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1721CB58-E264-93E5-0AC0-7467AF2E5F2E}"/>
                </a:ext>
              </a:extLst>
            </p:cNvPr>
            <p:cNvCxnSpPr/>
            <p:nvPr/>
          </p:nvCxnSpPr>
          <p:spPr>
            <a:xfrm>
              <a:off x="2510066"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0848380-713D-7F56-DBC3-2557487202B4}"/>
                </a:ext>
              </a:extLst>
            </p:cNvPr>
            <p:cNvCxnSpPr/>
            <p:nvPr/>
          </p:nvCxnSpPr>
          <p:spPr>
            <a:xfrm>
              <a:off x="6624228"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D6A8CD4B-DAA9-2602-3927-69D2BBD99936}"/>
                </a:ext>
              </a:extLst>
            </p:cNvPr>
            <p:cNvCxnSpPr/>
            <p:nvPr/>
          </p:nvCxnSpPr>
          <p:spPr>
            <a:xfrm>
              <a:off x="5256076" y="3789040"/>
              <a:ext cx="0"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884CDFDB-2E1B-6E92-7F11-7F7D54069514}"/>
                </a:ext>
              </a:extLst>
            </p:cNvPr>
            <p:cNvCxnSpPr/>
            <p:nvPr/>
          </p:nvCxnSpPr>
          <p:spPr>
            <a:xfrm>
              <a:off x="3890048" y="3789040"/>
              <a:ext cx="0" cy="93610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xmlns="" id="{AFC556DC-9635-7034-0595-6D5092E98C5F}"/>
              </a:ext>
            </a:extLst>
          </p:cNvPr>
          <p:cNvGrpSpPr/>
          <p:nvPr/>
        </p:nvGrpSpPr>
        <p:grpSpPr>
          <a:xfrm>
            <a:off x="6433418" y="1858886"/>
            <a:ext cx="5321013" cy="4118402"/>
            <a:chOff x="628510" y="2514600"/>
            <a:chExt cx="8247547" cy="4187713"/>
          </a:xfrm>
        </p:grpSpPr>
        <p:grpSp>
          <p:nvGrpSpPr>
            <p:cNvPr id="36" name="Group 35">
              <a:extLst>
                <a:ext uri="{FF2B5EF4-FFF2-40B4-BE49-F238E27FC236}">
                  <a16:creationId xmlns:a16="http://schemas.microsoft.com/office/drawing/2014/main" xmlns="" id="{4553D2DC-3BE6-6007-A41C-C26936C09C17}"/>
                </a:ext>
              </a:extLst>
            </p:cNvPr>
            <p:cNvGrpSpPr/>
            <p:nvPr/>
          </p:nvGrpSpPr>
          <p:grpSpPr>
            <a:xfrm>
              <a:off x="628510" y="2514600"/>
              <a:ext cx="8247547" cy="4187713"/>
              <a:chOff x="2267744" y="1700808"/>
              <a:chExt cx="4722810" cy="4248472"/>
            </a:xfrm>
          </p:grpSpPr>
          <p:sp>
            <p:nvSpPr>
              <p:cNvPr id="49" name="Oval 48">
                <a:extLst>
                  <a:ext uri="{FF2B5EF4-FFF2-40B4-BE49-F238E27FC236}">
                    <a16:creationId xmlns:a16="http://schemas.microsoft.com/office/drawing/2014/main" xmlns="" id="{54C5CF4C-9669-B760-9849-A9BF78749C63}"/>
                  </a:ext>
                </a:extLst>
              </p:cNvPr>
              <p:cNvSpPr/>
              <p:nvPr/>
            </p:nvSpPr>
            <p:spPr>
              <a:xfrm>
                <a:off x="3635896"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3</a:t>
                </a:r>
                <a:endParaRPr lang="vi-VN" sz="2200" dirty="0">
                  <a:latin typeface="Times New Roman" panose="02020603050405020304" pitchFamily="18" charset="0"/>
                  <a:cs typeface="Times New Roman" panose="02020603050405020304" pitchFamily="18" charset="0"/>
                </a:endParaRPr>
              </a:p>
            </p:txBody>
          </p:sp>
          <p:sp>
            <p:nvSpPr>
              <p:cNvPr id="50" name="Oval 49">
                <a:extLst>
                  <a:ext uri="{FF2B5EF4-FFF2-40B4-BE49-F238E27FC236}">
                    <a16:creationId xmlns:a16="http://schemas.microsoft.com/office/drawing/2014/main" xmlns="" id="{29D6AD1F-320C-121C-3672-EF553F4DA241}"/>
                  </a:ext>
                </a:extLst>
              </p:cNvPr>
              <p:cNvSpPr/>
              <p:nvPr/>
            </p:nvSpPr>
            <p:spPr>
              <a:xfrm>
                <a:off x="2267744"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4</a:t>
                </a:r>
                <a:endParaRPr lang="vi-VN" sz="2200" dirty="0">
                  <a:latin typeface="Times New Roman" panose="02020603050405020304" pitchFamily="18" charset="0"/>
                  <a:cs typeface="Times New Roman" panose="02020603050405020304" pitchFamily="18" charset="0"/>
                </a:endParaRPr>
              </a:p>
            </p:txBody>
          </p:sp>
          <p:sp>
            <p:nvSpPr>
              <p:cNvPr id="51" name="Oval 50">
                <a:extLst>
                  <a:ext uri="{FF2B5EF4-FFF2-40B4-BE49-F238E27FC236}">
                    <a16:creationId xmlns:a16="http://schemas.microsoft.com/office/drawing/2014/main" xmlns="" id="{5DCA217F-3F98-B7A1-9403-064889C6D304}"/>
                  </a:ext>
                </a:extLst>
              </p:cNvPr>
              <p:cNvSpPr/>
              <p:nvPr/>
            </p:nvSpPr>
            <p:spPr>
              <a:xfrm>
                <a:off x="2291290" y="3273083"/>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8</a:t>
                </a:r>
                <a:endParaRPr lang="vi-VN" sz="2200" dirty="0">
                  <a:latin typeface="Times New Roman" panose="02020603050405020304" pitchFamily="18" charset="0"/>
                  <a:cs typeface="Times New Roman" panose="02020603050405020304" pitchFamily="18" charset="0"/>
                </a:endParaRPr>
              </a:p>
            </p:txBody>
          </p:sp>
          <p:sp>
            <p:nvSpPr>
              <p:cNvPr id="52" name="Oval 51">
                <a:extLst>
                  <a:ext uri="{FF2B5EF4-FFF2-40B4-BE49-F238E27FC236}">
                    <a16:creationId xmlns:a16="http://schemas.microsoft.com/office/drawing/2014/main" xmlns="" id="{013B730E-4546-CF69-BFE5-44EEAF544CB5}"/>
                  </a:ext>
                </a:extLst>
              </p:cNvPr>
              <p:cNvSpPr/>
              <p:nvPr/>
            </p:nvSpPr>
            <p:spPr>
              <a:xfrm>
                <a:off x="6382215" y="3217322"/>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5</a:t>
                </a:r>
                <a:endParaRPr lang="vi-VN" sz="2200" dirty="0">
                  <a:latin typeface="Times New Roman" panose="02020603050405020304" pitchFamily="18" charset="0"/>
                  <a:cs typeface="Times New Roman" panose="02020603050405020304" pitchFamily="18" charset="0"/>
                </a:endParaRPr>
              </a:p>
            </p:txBody>
          </p:sp>
          <p:sp>
            <p:nvSpPr>
              <p:cNvPr id="53" name="Oval 52">
                <a:extLst>
                  <a:ext uri="{FF2B5EF4-FFF2-40B4-BE49-F238E27FC236}">
                    <a16:creationId xmlns:a16="http://schemas.microsoft.com/office/drawing/2014/main" xmlns="" id="{D80FDF85-5258-6B4D-2C2A-3E1A76FCD392}"/>
                  </a:ext>
                </a:extLst>
              </p:cNvPr>
              <p:cNvSpPr/>
              <p:nvPr/>
            </p:nvSpPr>
            <p:spPr>
              <a:xfrm>
                <a:off x="5033627" y="3245591"/>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6</a:t>
                </a:r>
                <a:endParaRPr lang="vi-VN" sz="2200" dirty="0">
                  <a:latin typeface="Times New Roman" panose="02020603050405020304" pitchFamily="18" charset="0"/>
                  <a:cs typeface="Times New Roman" panose="02020603050405020304" pitchFamily="18" charset="0"/>
                </a:endParaRPr>
              </a:p>
            </p:txBody>
          </p:sp>
          <p:sp>
            <p:nvSpPr>
              <p:cNvPr id="54" name="Oval 53">
                <a:extLst>
                  <a:ext uri="{FF2B5EF4-FFF2-40B4-BE49-F238E27FC236}">
                    <a16:creationId xmlns:a16="http://schemas.microsoft.com/office/drawing/2014/main" xmlns="" id="{6AF36350-0852-D2F2-7ACA-E5B859A80EF4}"/>
                  </a:ext>
                </a:extLst>
              </p:cNvPr>
              <p:cNvSpPr/>
              <p:nvPr/>
            </p:nvSpPr>
            <p:spPr>
              <a:xfrm>
                <a:off x="3635896" y="3257263"/>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7</a:t>
                </a:r>
                <a:endParaRPr lang="vi-VN" sz="2200" dirty="0">
                  <a:latin typeface="Times New Roman" panose="02020603050405020304" pitchFamily="18" charset="0"/>
                  <a:cs typeface="Times New Roman" panose="02020603050405020304" pitchFamily="18" charset="0"/>
                </a:endParaRPr>
              </a:p>
            </p:txBody>
          </p:sp>
          <p:sp>
            <p:nvSpPr>
              <p:cNvPr id="55" name="Oval 54">
                <a:extLst>
                  <a:ext uri="{FF2B5EF4-FFF2-40B4-BE49-F238E27FC236}">
                    <a16:creationId xmlns:a16="http://schemas.microsoft.com/office/drawing/2014/main" xmlns="" id="{A67EF42B-603E-3BBC-6CAD-44E205690301}"/>
                  </a:ext>
                </a:extLst>
              </p:cNvPr>
              <p:cNvSpPr/>
              <p:nvPr/>
            </p:nvSpPr>
            <p:spPr>
              <a:xfrm>
                <a:off x="2267744" y="4779886"/>
                <a:ext cx="61966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4</a:t>
                </a:r>
                <a:endParaRPr lang="vi-VN" sz="2200" dirty="0">
                  <a:latin typeface="Times New Roman" panose="02020603050405020304" pitchFamily="18" charset="0"/>
                  <a:cs typeface="Times New Roman" panose="02020603050405020304" pitchFamily="18" charset="0"/>
                </a:endParaRPr>
              </a:p>
            </p:txBody>
          </p:sp>
          <p:sp>
            <p:nvSpPr>
              <p:cNvPr id="56" name="Oval 55">
                <a:extLst>
                  <a:ext uri="{FF2B5EF4-FFF2-40B4-BE49-F238E27FC236}">
                    <a16:creationId xmlns:a16="http://schemas.microsoft.com/office/drawing/2014/main" xmlns="" id="{C547847E-3A4E-DCFA-5B49-5174803EE0CE}"/>
                  </a:ext>
                </a:extLst>
              </p:cNvPr>
              <p:cNvSpPr/>
              <p:nvPr/>
            </p:nvSpPr>
            <p:spPr>
              <a:xfrm>
                <a:off x="3635896" y="4780135"/>
                <a:ext cx="701711"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3</a:t>
                </a:r>
                <a:endParaRPr lang="vi-VN" sz="2200" dirty="0">
                  <a:latin typeface="Times New Roman" panose="02020603050405020304" pitchFamily="18" charset="0"/>
                  <a:cs typeface="Times New Roman" panose="02020603050405020304" pitchFamily="18" charset="0"/>
                </a:endParaRPr>
              </a:p>
            </p:txBody>
          </p:sp>
          <p:sp>
            <p:nvSpPr>
              <p:cNvPr id="57" name="Oval 56">
                <a:extLst>
                  <a:ext uri="{FF2B5EF4-FFF2-40B4-BE49-F238E27FC236}">
                    <a16:creationId xmlns:a16="http://schemas.microsoft.com/office/drawing/2014/main" xmlns="" id="{EB1D5864-7B66-E8FF-A48B-4296201488E8}"/>
                  </a:ext>
                </a:extLst>
              </p:cNvPr>
              <p:cNvSpPr/>
              <p:nvPr/>
            </p:nvSpPr>
            <p:spPr>
              <a:xfrm>
                <a:off x="6370894" y="4814227"/>
                <a:ext cx="61966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1</a:t>
                </a:r>
                <a:endParaRPr lang="vi-VN" sz="2200" dirty="0">
                  <a:latin typeface="Times New Roman" panose="02020603050405020304" pitchFamily="18" charset="0"/>
                  <a:cs typeface="Times New Roman" panose="02020603050405020304" pitchFamily="18" charset="0"/>
                </a:endParaRPr>
              </a:p>
            </p:txBody>
          </p:sp>
          <p:sp>
            <p:nvSpPr>
              <p:cNvPr id="58" name="Oval 57">
                <a:extLst>
                  <a:ext uri="{FF2B5EF4-FFF2-40B4-BE49-F238E27FC236}">
                    <a16:creationId xmlns:a16="http://schemas.microsoft.com/office/drawing/2014/main" xmlns="" id="{F9840BED-8A6A-A1AB-31C9-77810647FCCF}"/>
                  </a:ext>
                </a:extLst>
              </p:cNvPr>
              <p:cNvSpPr/>
              <p:nvPr/>
            </p:nvSpPr>
            <p:spPr>
              <a:xfrm>
                <a:off x="6372200"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1</a:t>
                </a:r>
                <a:endParaRPr lang="vi-VN" sz="2200" dirty="0">
                  <a:latin typeface="Times New Roman" panose="02020603050405020304" pitchFamily="18" charset="0"/>
                  <a:cs typeface="Times New Roman" panose="02020603050405020304" pitchFamily="18" charset="0"/>
                </a:endParaRPr>
              </a:p>
            </p:txBody>
          </p:sp>
          <p:sp>
            <p:nvSpPr>
              <p:cNvPr id="59" name="Oval 58">
                <a:extLst>
                  <a:ext uri="{FF2B5EF4-FFF2-40B4-BE49-F238E27FC236}">
                    <a16:creationId xmlns:a16="http://schemas.microsoft.com/office/drawing/2014/main" xmlns="" id="{254F84E7-4918-2F91-BD80-C69537AE7A5A}"/>
                  </a:ext>
                </a:extLst>
              </p:cNvPr>
              <p:cNvSpPr/>
              <p:nvPr/>
            </p:nvSpPr>
            <p:spPr>
              <a:xfrm>
                <a:off x="5004048" y="2348880"/>
                <a:ext cx="504056"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dirty="0">
                    <a:latin typeface="Times New Roman" panose="02020603050405020304" pitchFamily="18" charset="0"/>
                    <a:cs typeface="Times New Roman" panose="02020603050405020304" pitchFamily="18" charset="0"/>
                  </a:rPr>
                  <a:t>2</a:t>
                </a:r>
                <a:endParaRPr lang="vi-VN" sz="2200" dirty="0">
                  <a:latin typeface="Times New Roman" panose="02020603050405020304" pitchFamily="18" charset="0"/>
                  <a:cs typeface="Times New Roman" panose="02020603050405020304" pitchFamily="18" charset="0"/>
                </a:endParaRPr>
              </a:p>
            </p:txBody>
          </p:sp>
          <p:sp>
            <p:nvSpPr>
              <p:cNvPr id="60" name="Rectangle 59">
                <a:extLst>
                  <a:ext uri="{FF2B5EF4-FFF2-40B4-BE49-F238E27FC236}">
                    <a16:creationId xmlns:a16="http://schemas.microsoft.com/office/drawing/2014/main" xmlns="" id="{4066073D-DFDF-6E63-1A1E-20DE8BB796B4}"/>
                  </a:ext>
                </a:extLst>
              </p:cNvPr>
              <p:cNvSpPr/>
              <p:nvPr/>
            </p:nvSpPr>
            <p:spPr>
              <a:xfrm>
                <a:off x="2411760" y="1700808"/>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Times New Roman" panose="02020603050405020304" pitchFamily="18" charset="0"/>
                    <a:cs typeface="Times New Roman" panose="02020603050405020304" pitchFamily="18" charset="0"/>
                  </a:rPr>
                  <a:t>Phía đầu phòng thi</a:t>
                </a:r>
              </a:p>
            </p:txBody>
          </p:sp>
          <p:sp>
            <p:nvSpPr>
              <p:cNvPr id="61" name="Rectangle 60">
                <a:extLst>
                  <a:ext uri="{FF2B5EF4-FFF2-40B4-BE49-F238E27FC236}">
                    <a16:creationId xmlns:a16="http://schemas.microsoft.com/office/drawing/2014/main" xmlns="" id="{B0D440DA-5EDC-E076-4050-2FA98B5DCE00}"/>
                  </a:ext>
                </a:extLst>
              </p:cNvPr>
              <p:cNvSpPr/>
              <p:nvPr/>
            </p:nvSpPr>
            <p:spPr>
              <a:xfrm>
                <a:off x="2411760" y="5517232"/>
                <a:ext cx="4320480" cy="4320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Times New Roman" panose="02020603050405020304" pitchFamily="18" charset="0"/>
                    <a:cs typeface="Times New Roman" panose="02020603050405020304" pitchFamily="18" charset="0"/>
                  </a:rPr>
                  <a:t>Phía cuối phòng thi</a:t>
                </a:r>
              </a:p>
            </p:txBody>
          </p:sp>
          <p:sp>
            <p:nvSpPr>
              <p:cNvPr id="62" name="Oval 61">
                <a:extLst>
                  <a:ext uri="{FF2B5EF4-FFF2-40B4-BE49-F238E27FC236}">
                    <a16:creationId xmlns:a16="http://schemas.microsoft.com/office/drawing/2014/main" xmlns="" id="{AF631EF6-3CEF-A255-E22E-5B62F5BB7B1B}"/>
                  </a:ext>
                </a:extLst>
              </p:cNvPr>
              <p:cNvSpPr/>
              <p:nvPr/>
            </p:nvSpPr>
            <p:spPr>
              <a:xfrm>
                <a:off x="5007991" y="4797152"/>
                <a:ext cx="619660" cy="5040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2</a:t>
                </a:r>
                <a:endParaRPr lang="vi-VN" sz="2200" dirty="0">
                  <a:latin typeface="Times New Roman" panose="02020603050405020304" pitchFamily="18" charset="0"/>
                  <a:cs typeface="Times New Roman" panose="02020603050405020304" pitchFamily="18" charset="0"/>
                </a:endParaRPr>
              </a:p>
            </p:txBody>
          </p:sp>
        </p:grpSp>
        <p:cxnSp>
          <p:nvCxnSpPr>
            <p:cNvPr id="37" name="Straight Arrow Connector 36">
              <a:extLst>
                <a:ext uri="{FF2B5EF4-FFF2-40B4-BE49-F238E27FC236}">
                  <a16:creationId xmlns:a16="http://schemas.microsoft.com/office/drawing/2014/main" xmlns="" id="{D9F488FF-00F9-5AA3-641D-13C52100D555}"/>
                </a:ext>
              </a:extLst>
            </p:cNvPr>
            <p:cNvCxnSpPr>
              <a:cxnSpLocks/>
            </p:cNvCxnSpPr>
            <p:nvPr/>
          </p:nvCxnSpPr>
          <p:spPr>
            <a:xfrm flipH="1">
              <a:off x="3962400" y="3429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F8F6EE32-7ED1-C9DE-C1F7-241B7B4F8741}"/>
                </a:ext>
              </a:extLst>
            </p:cNvPr>
            <p:cNvCxnSpPr>
              <a:cxnSpLocks/>
            </p:cNvCxnSpPr>
            <p:nvPr/>
          </p:nvCxnSpPr>
          <p:spPr>
            <a:xfrm flipH="1">
              <a:off x="6400800" y="34290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C9B62A23-724D-CF92-738C-180C88319FBF}"/>
                </a:ext>
              </a:extLst>
            </p:cNvPr>
            <p:cNvCxnSpPr>
              <a:cxnSpLocks/>
            </p:cNvCxnSpPr>
            <p:nvPr/>
          </p:nvCxnSpPr>
          <p:spPr>
            <a:xfrm flipH="1">
              <a:off x="1600200" y="3429000"/>
              <a:ext cx="1371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A1E9DFF6-CFF7-C534-0B4F-22CBF9D7C998}"/>
                </a:ext>
              </a:extLst>
            </p:cNvPr>
            <p:cNvCxnSpPr>
              <a:cxnSpLocks/>
            </p:cNvCxnSpPr>
            <p:nvPr/>
          </p:nvCxnSpPr>
          <p:spPr>
            <a:xfrm flipH="1">
              <a:off x="6400800"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A9554E70-504B-4CBD-1E67-64BF75AAA7E3}"/>
                </a:ext>
              </a:extLst>
            </p:cNvPr>
            <p:cNvCxnSpPr>
              <a:cxnSpLocks/>
            </p:cNvCxnSpPr>
            <p:nvPr/>
          </p:nvCxnSpPr>
          <p:spPr>
            <a:xfrm flipH="1">
              <a:off x="3962400"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01083CEC-A380-8D13-3A20-0D4B0B0E78DC}"/>
                </a:ext>
              </a:extLst>
            </p:cNvPr>
            <p:cNvCxnSpPr>
              <a:cxnSpLocks/>
            </p:cNvCxnSpPr>
            <p:nvPr/>
          </p:nvCxnSpPr>
          <p:spPr>
            <a:xfrm flipH="1">
              <a:off x="1637031" y="42672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CA5ABAC2-FEAA-991A-A600-D78FFF108DD5}"/>
                </a:ext>
              </a:extLst>
            </p:cNvPr>
            <p:cNvCxnSpPr>
              <a:cxnSpLocks/>
            </p:cNvCxnSpPr>
            <p:nvPr/>
          </p:nvCxnSpPr>
          <p:spPr>
            <a:xfrm>
              <a:off x="1721183" y="3594119"/>
              <a:ext cx="6064685" cy="50092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F01C15E6-FEEA-8069-5F19-7BDF9E07905B}"/>
                </a:ext>
              </a:extLst>
            </p:cNvPr>
            <p:cNvCxnSpPr>
              <a:cxnSpLocks/>
            </p:cNvCxnSpPr>
            <p:nvPr/>
          </p:nvCxnSpPr>
          <p:spPr>
            <a:xfrm>
              <a:off x="1762302" y="4455671"/>
              <a:ext cx="6174856" cy="8028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0DEFF029-878A-C1C8-B8B0-E46C2694A8EF}"/>
                </a:ext>
              </a:extLst>
            </p:cNvPr>
            <p:cNvCxnSpPr>
              <a:cxnSpLocks/>
            </p:cNvCxnSpPr>
            <p:nvPr/>
          </p:nvCxnSpPr>
          <p:spPr>
            <a:xfrm>
              <a:off x="1660334" y="4701928"/>
              <a:ext cx="6148837" cy="8132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BE6E825F-D04E-28F9-589C-0FF8C6536F3F}"/>
                </a:ext>
              </a:extLst>
            </p:cNvPr>
            <p:cNvCxnSpPr>
              <a:cxnSpLocks/>
            </p:cNvCxnSpPr>
            <p:nvPr/>
          </p:nvCxnSpPr>
          <p:spPr>
            <a:xfrm flipH="1">
              <a:off x="6383923" y="5887278"/>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519E68E7-3FFA-E8CF-9AA6-BEF37DF0ACD0}"/>
                </a:ext>
              </a:extLst>
            </p:cNvPr>
            <p:cNvCxnSpPr>
              <a:cxnSpLocks/>
            </p:cNvCxnSpPr>
            <p:nvPr/>
          </p:nvCxnSpPr>
          <p:spPr>
            <a:xfrm flipH="1">
              <a:off x="3962400" y="5867400"/>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88CF7F31-54BF-842B-AD58-D304D7A88B6F}"/>
                </a:ext>
              </a:extLst>
            </p:cNvPr>
            <p:cNvCxnSpPr>
              <a:cxnSpLocks/>
            </p:cNvCxnSpPr>
            <p:nvPr/>
          </p:nvCxnSpPr>
          <p:spPr>
            <a:xfrm flipH="1">
              <a:off x="1654921" y="5860774"/>
              <a:ext cx="1295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xmlns="" id="{902FAF1E-9E05-F532-3F71-5221623F281D}"/>
              </a:ext>
            </a:extLst>
          </p:cNvPr>
          <p:cNvSpPr txBox="1"/>
          <p:nvPr/>
        </p:nvSpPr>
        <p:spPr>
          <a:xfrm>
            <a:off x="1424538" y="954158"/>
            <a:ext cx="10141819" cy="769441"/>
          </a:xfrm>
          <a:prstGeom prst="rect">
            <a:avLst/>
          </a:prstGeom>
          <a:noFill/>
        </p:spPr>
        <p:txBody>
          <a:bodyPr wrap="square">
            <a:spAutoFit/>
          </a:bodyPr>
          <a:lstStyle/>
          <a:p>
            <a:r>
              <a:rPr lang="vi-VN" sz="4400" b="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Mô phỏng cách phát đề thi</a:t>
            </a:r>
            <a:endParaRPr lang="en-US" sz="4400">
              <a:effectLst>
                <a:outerShdw blurRad="38100" dist="38100" dir="2700000" algn="tl">
                  <a:srgbClr val="000000">
                    <a:alpha val="43137"/>
                  </a:srgbClr>
                </a:outerShdw>
              </a:effectLst>
            </a:endParaRPr>
          </a:p>
        </p:txBody>
      </p:sp>
      <p:sp>
        <p:nvSpPr>
          <p:cNvPr id="71" name="Shape 123">
            <a:extLst>
              <a:ext uri="{FF2B5EF4-FFF2-40B4-BE49-F238E27FC236}">
                <a16:creationId xmlns:a16="http://schemas.microsoft.com/office/drawing/2014/main" xmlns="" id="{BDE0C559-70E8-FC30-5DBF-AC552D606DDB}"/>
              </a:ext>
            </a:extLst>
          </p:cNvPr>
          <p:cNvSpPr txBox="1">
            <a:spLocks/>
          </p:cNvSpPr>
          <p:nvPr/>
        </p:nvSpPr>
        <p:spPr>
          <a:xfrm>
            <a:off x="2777073" y="5928221"/>
            <a:ext cx="1390851"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defTabSz="914400">
              <a:buClr>
                <a:srgbClr val="2C3E50"/>
              </a:buClr>
              <a:buSzPct val="25000"/>
              <a:defRPr/>
            </a:pPr>
            <a:r>
              <a:rPr lang="vi-VN" sz="2400" b="1" kern="0">
                <a:solidFill>
                  <a:srgbClr val="FF0000"/>
                </a:solidFill>
                <a:latin typeface="+mj-lt"/>
                <a:ea typeface="Source Sans Pro"/>
                <a:cs typeface="Source Sans Pro"/>
                <a:sym typeface="Source Sans Pro"/>
              </a:rPr>
              <a:t>Cách 1</a:t>
            </a:r>
            <a:endParaRPr kumimoji="0" lang="en-US" sz="2400" b="0" i="0" u="none" strike="noStrike" kern="0" cap="none" spc="0" normalizeH="0" baseline="0" noProof="0" dirty="0">
              <a:ln>
                <a:noFill/>
              </a:ln>
              <a:solidFill>
                <a:srgbClr val="FF0000"/>
              </a:solidFill>
              <a:effectLst/>
              <a:uLnTx/>
              <a:uFillTx/>
              <a:latin typeface="+mj-lt"/>
              <a:ea typeface="Source Sans Pro"/>
              <a:cs typeface="Source Sans Pro"/>
              <a:sym typeface="Source Sans Pro"/>
            </a:endParaRPr>
          </a:p>
        </p:txBody>
      </p:sp>
      <p:sp>
        <p:nvSpPr>
          <p:cNvPr id="72" name="Shape 123">
            <a:extLst>
              <a:ext uri="{FF2B5EF4-FFF2-40B4-BE49-F238E27FC236}">
                <a16:creationId xmlns:a16="http://schemas.microsoft.com/office/drawing/2014/main" xmlns="" id="{C7CE4559-5E8F-0924-FF5C-FAF974B54A47}"/>
              </a:ext>
            </a:extLst>
          </p:cNvPr>
          <p:cNvSpPr txBox="1">
            <a:spLocks/>
          </p:cNvSpPr>
          <p:nvPr/>
        </p:nvSpPr>
        <p:spPr>
          <a:xfrm>
            <a:off x="8542765" y="5941584"/>
            <a:ext cx="1390851" cy="52321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Source Sans Pro"/>
              <a:buNone/>
              <a:defRPr sz="1400" b="0" i="0" u="none" strike="noStrike" cap="none" baseline="0">
                <a:solidFill>
                  <a:srgbClr val="000000"/>
                </a:solidFill>
                <a:latin typeface="Calibri" panose="020F0502020204030204" pitchFamily="34" charset="0"/>
                <a:ea typeface="Calibri" panose="020F0502020204030204" pitchFamily="34" charset="0"/>
                <a:cs typeface="Arial"/>
                <a:sym typeface="Arial"/>
              </a:defRPr>
            </a:lvl1pPr>
            <a:lvl2pPr marL="0" marR="0" indent="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defTabSz="914400">
              <a:buClr>
                <a:srgbClr val="2C3E50"/>
              </a:buClr>
              <a:buSzPct val="25000"/>
              <a:defRPr/>
            </a:pPr>
            <a:r>
              <a:rPr lang="vi-VN" sz="2400" b="1" kern="0">
                <a:solidFill>
                  <a:srgbClr val="FF0000"/>
                </a:solidFill>
                <a:latin typeface="+mj-lt"/>
                <a:ea typeface="Source Sans Pro"/>
                <a:cs typeface="Source Sans Pro"/>
                <a:sym typeface="Source Sans Pro"/>
              </a:rPr>
              <a:t>Cách 2</a:t>
            </a:r>
            <a:endParaRPr kumimoji="0" lang="en-US" sz="2400" b="0" i="0" u="none" strike="noStrike" kern="0" cap="none" spc="0" normalizeH="0" baseline="0" noProof="0" dirty="0">
              <a:ln>
                <a:noFill/>
              </a:ln>
              <a:solidFill>
                <a:srgbClr val="FF0000"/>
              </a:solidFill>
              <a:effectLst/>
              <a:uLnTx/>
              <a:uFillTx/>
              <a:latin typeface="+mj-lt"/>
              <a:ea typeface="Source Sans Pro"/>
              <a:cs typeface="Source Sans Pro"/>
              <a:sym typeface="Source Sans Pro"/>
            </a:endParaRPr>
          </a:p>
        </p:txBody>
      </p:sp>
      <p:sp>
        <p:nvSpPr>
          <p:cNvPr id="64" name="Slide Number Placeholder 63">
            <a:extLst>
              <a:ext uri="{FF2B5EF4-FFF2-40B4-BE49-F238E27FC236}">
                <a16:creationId xmlns:a16="http://schemas.microsoft.com/office/drawing/2014/main" xmlns="" id="{A5A5EBF5-BBC5-C297-040E-DD2BA5148996}"/>
              </a:ext>
            </a:extLst>
          </p:cNvPr>
          <p:cNvSpPr>
            <a:spLocks noGrp="1"/>
          </p:cNvSpPr>
          <p:nvPr>
            <p:ph type="sldNum" sz="quarter" idx="12"/>
          </p:nvPr>
        </p:nvSpPr>
        <p:spPr/>
        <p:txBody>
          <a:bodyPr/>
          <a:lstStyle/>
          <a:p>
            <a:fld id="{2502428D-B754-439B-BA0F-CEC356099129}" type="slidenum">
              <a:rPr lang="en-US" smtClean="0"/>
              <a:pPr/>
              <a:t>29</a:t>
            </a:fld>
            <a:endParaRPr lang="en-US"/>
          </a:p>
        </p:txBody>
      </p:sp>
    </p:spTree>
    <p:extLst>
      <p:ext uri="{BB962C8B-B14F-4D97-AF65-F5344CB8AC3E}">
        <p14:creationId xmlns:p14="http://schemas.microsoft.com/office/powerpoint/2010/main" val="1310396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Một số văn bản liên quan đến công tác thanh tra, kiểm tra</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910584" y="650037"/>
            <a:ext cx="10568539" cy="611205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514350" indent="-514350" algn="just">
              <a:lnSpc>
                <a:spcPct val="115000"/>
              </a:lnSpc>
              <a:spcBef>
                <a:spcPts val="200"/>
              </a:spcBef>
              <a:buFont typeface="+mj-lt"/>
              <a:buAutoNum type="arabicPeriod"/>
            </a:pPr>
            <a:r>
              <a:rPr lang="en-US" sz="280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Văn bản hợp nhất số 01/VBHN-BGDĐT </a:t>
            </a:r>
            <a:r>
              <a:rPr lang="en-US" sz="28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ngày 22/4/2024 của Bộ trưởng Bộ GDĐT ban hành Quy chế thi tốt nghiệp THPT;</a:t>
            </a:r>
          </a:p>
          <a:p>
            <a:pPr marL="514350" indent="-514350" algn="just">
              <a:lnSpc>
                <a:spcPct val="115000"/>
              </a:lnSpc>
              <a:spcBef>
                <a:spcPts val="200"/>
              </a:spcBef>
              <a:buFont typeface="+mj-lt"/>
              <a:buAutoNum type="arabicPeriod"/>
            </a:pPr>
            <a:r>
              <a:rPr lang="en-US" sz="280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Công văn số 1932/BGDĐT-TTr </a:t>
            </a:r>
            <a:r>
              <a:rPr lang="en-US" sz="28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ngày 26/4/2024 của Bộ GDĐT hướng dẫn thanh tra, kiểm tra Kỳ thi tốt nghiệp THPT năm 2024;</a:t>
            </a:r>
          </a:p>
          <a:p>
            <a:pPr marL="514350" indent="-514350" algn="just">
              <a:lnSpc>
                <a:spcPct val="115000"/>
              </a:lnSpc>
              <a:spcBef>
                <a:spcPts val="200"/>
              </a:spcBef>
              <a:buFont typeface="+mj-lt"/>
              <a:buAutoNum type="arabicPeriod"/>
            </a:pPr>
            <a:r>
              <a:rPr lang="en-US" sz="280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Công văn số 1277/BGDĐT-QLCL</a:t>
            </a:r>
            <a:r>
              <a:rPr lang="en-US" sz="28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ngày 22/3/2024 của Bộ GDĐT hướng dẫn tổ chức Kỳ thi tốt nghiệp trung học phổ thông năm 2024;</a:t>
            </a:r>
          </a:p>
          <a:p>
            <a:pPr marL="514350" indent="-514350" algn="just">
              <a:lnSpc>
                <a:spcPct val="115000"/>
              </a:lnSpc>
              <a:spcBef>
                <a:spcPts val="200"/>
              </a:spcBef>
              <a:buFont typeface="+mj-lt"/>
              <a:buAutoNum type="arabicPeriod"/>
            </a:pPr>
            <a:r>
              <a:rPr lang="en-US" sz="280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Quyết định số 489/QĐ-BGDĐT</a:t>
            </a:r>
            <a:r>
              <a:rPr lang="en-US" sz="28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ngày 24/5/2023 của Bộ trưởng Bộ GDĐT ban hành Quy định về công tác kiểm tra của Bộ GDĐT;</a:t>
            </a:r>
          </a:p>
          <a:p>
            <a:pPr marL="514350" indent="-514350" algn="just">
              <a:lnSpc>
                <a:spcPct val="115000"/>
              </a:lnSpc>
              <a:spcBef>
                <a:spcPts val="200"/>
              </a:spcBef>
              <a:buFont typeface="+mj-lt"/>
              <a:buAutoNum type="arabicPeriod"/>
            </a:pPr>
            <a:r>
              <a:rPr lang="en-US" sz="280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Văn </a:t>
            </a:r>
            <a:r>
              <a:rPr lang="vi-VN" sz="280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bản số 3101/ANCTNB&amp;QLCL </a:t>
            </a:r>
            <a:r>
              <a:rPr lang="vi-VN"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ngày 11/5/2023 của Cục An ninh chính</a:t>
            </a: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trị nội bộ, Bộ Công an và Cục Quản lý chất lượng, Bộ GDĐT về việc hướng dẫn phối hợp thực hiện nhiệm vụ bảo đảm an ninh, an toàn Kỳ thi tốt nghiệp</a:t>
            </a: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THPT năm 2023.</a:t>
            </a:r>
            <a:endParaRPr lang="en-US" sz="280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xmlns="" id="{B2CBBAE7-62DE-8AC8-681C-C068C162840A}"/>
              </a:ext>
            </a:extLst>
          </p:cNvPr>
          <p:cNvSpPr>
            <a:spLocks noGrp="1"/>
          </p:cNvSpPr>
          <p:nvPr>
            <p:ph type="sldNum" sz="quarter" idx="12"/>
          </p:nvPr>
        </p:nvSpPr>
        <p:spPr/>
        <p:txBody>
          <a:bodyPr/>
          <a:lstStyle/>
          <a:p>
            <a:fld id="{2502428D-B754-439B-BA0F-CEC356099129}" type="slidenum">
              <a:rPr lang="en-US" smtClean="0"/>
              <a:pPr/>
              <a:t>3</a:t>
            </a:fld>
            <a:endParaRPr lang="en-US"/>
          </a:p>
        </p:txBody>
      </p:sp>
    </p:spTree>
    <p:extLst>
      <p:ext uri="{BB962C8B-B14F-4D97-AF65-F5344CB8AC3E}">
        <p14:creationId xmlns:p14="http://schemas.microsoft.com/office/powerpoint/2010/main" val="1264114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445BE23D-06AA-480C-9AA5-35D543814E4C}"/>
              </a:ext>
            </a:extLst>
          </p:cNvPr>
          <p:cNvSpPr txBox="1"/>
          <p:nvPr/>
        </p:nvSpPr>
        <p:spPr>
          <a:xfrm>
            <a:off x="606391" y="1798480"/>
            <a:ext cx="10220494" cy="2154436"/>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2600">
                <a:solidFill>
                  <a:srgbClr val="3129EE"/>
                </a:solidFill>
                <a:latin typeface="Calibri" panose="020F0502020204030204" pitchFamily="34" charset="0"/>
                <a:cs typeface="Calibri" panose="020F0502020204030204" pitchFamily="34" charset="0"/>
              </a:rPr>
              <a:t>Trước khi phát đề thi CBCT phải:</a:t>
            </a:r>
          </a:p>
          <a:p>
            <a:pPr marL="971550" lvl="1" indent="-514350">
              <a:spcBef>
                <a:spcPts val="1200"/>
              </a:spcBef>
              <a:buFont typeface="+mj-lt"/>
              <a:buAutoNum type="arabicPeriod"/>
            </a:pPr>
            <a:r>
              <a:rPr lang="en-US" sz="2600">
                <a:cs typeface="Calibri" panose="020F0502020204030204" pitchFamily="34" charset="0"/>
              </a:rPr>
              <a:t>Cho CBCT và toàn bộ thí sinh trong phòng chứng kiến niêm phong</a:t>
            </a:r>
          </a:p>
          <a:p>
            <a:pPr marL="971550" lvl="1" indent="-514350">
              <a:spcBef>
                <a:spcPts val="1200"/>
              </a:spcBef>
              <a:buFont typeface="+mj-lt"/>
              <a:buAutoNum type="arabicPeriod"/>
            </a:pPr>
            <a:r>
              <a:rPr lang="en-US" sz="2600">
                <a:cs typeface="Calibri" panose="020F0502020204030204" pitchFamily="34" charset="0"/>
              </a:rPr>
              <a:t>Kiểm tra sự phù hợp Lịch thi và thông tin trên bì đề</a:t>
            </a:r>
          </a:p>
          <a:p>
            <a:pPr marL="971550" lvl="1" indent="-514350">
              <a:spcBef>
                <a:spcPts val="1200"/>
              </a:spcBef>
              <a:buFont typeface="+mj-lt"/>
              <a:buAutoNum type="arabicPeriod"/>
            </a:pPr>
            <a:r>
              <a:rPr lang="en-US" sz="2600">
                <a:solidFill>
                  <a:srgbClr val="FF0000"/>
                </a:solidFill>
                <a:cs typeface="Calibri" panose="020F0502020204030204" pitchFamily="34" charset="0"/>
              </a:rPr>
              <a:t>Kiểm tra vật dụng thí sinh không được mang vào phòng thi.</a:t>
            </a:r>
          </a:p>
        </p:txBody>
      </p:sp>
      <p:pic>
        <p:nvPicPr>
          <p:cNvPr id="16" name="Picture 4" descr="Adobe Cảnh Báo Người Dùng Các Phiên Bản Cũ Có Thể Bị Kiện - Tin Tức - Người  Việt Phone">
            <a:extLst>
              <a:ext uri="{FF2B5EF4-FFF2-40B4-BE49-F238E27FC236}">
                <a16:creationId xmlns:a16="http://schemas.microsoft.com/office/drawing/2014/main" xmlns="" id="{E926B459-CA4E-43E8-827B-6BCD1DCC4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722" y="1"/>
            <a:ext cx="2009475" cy="17984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ED9C93D-0A5E-6E38-2BA8-D4A3B9AF73CA}"/>
              </a:ext>
            </a:extLst>
          </p:cNvPr>
          <p:cNvSpPr txBox="1"/>
          <p:nvPr/>
        </p:nvSpPr>
        <p:spPr>
          <a:xfrm>
            <a:off x="1183906" y="954158"/>
            <a:ext cx="10382451" cy="707886"/>
          </a:xfrm>
          <a:prstGeom prst="rect">
            <a:avLst/>
          </a:prstGeom>
          <a:noFill/>
        </p:spPr>
        <p:txBody>
          <a:bodyPr wrap="square">
            <a:spAutoFit/>
          </a:bodyPr>
          <a:lstStyle/>
          <a:p>
            <a:r>
              <a:rPr lang="en-US" sz="40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Một số điểm lưu ý trước khi phát đề thi</a:t>
            </a:r>
            <a:endParaRPr lang="en-US" sz="4000">
              <a:solidFill>
                <a:srgbClr val="C0000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xmlns="" id="{84AF012E-D299-C15C-0A9F-C7510D24CAB0}"/>
              </a:ext>
            </a:extLst>
          </p:cNvPr>
          <p:cNvSpPr>
            <a:spLocks noGrp="1"/>
          </p:cNvSpPr>
          <p:nvPr>
            <p:ph type="sldNum" sz="quarter" idx="12"/>
          </p:nvPr>
        </p:nvSpPr>
        <p:spPr/>
        <p:txBody>
          <a:bodyPr/>
          <a:lstStyle/>
          <a:p>
            <a:fld id="{2502428D-B754-439B-BA0F-CEC356099129}" type="slidenum">
              <a:rPr lang="en-US" smtClean="0"/>
              <a:pPr/>
              <a:t>30</a:t>
            </a:fld>
            <a:endParaRPr lang="en-US"/>
          </a:p>
        </p:txBody>
      </p:sp>
    </p:spTree>
    <p:extLst>
      <p:ext uri="{BB962C8B-B14F-4D97-AF65-F5344CB8AC3E}">
        <p14:creationId xmlns:p14="http://schemas.microsoft.com/office/powerpoint/2010/main" val="2923824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3447098"/>
          </a:xfrm>
          <a:prstGeom prst="rect">
            <a:avLst/>
          </a:prstGeom>
          <a:noFill/>
        </p:spPr>
        <p:txBody>
          <a:bodyPr wrap="square">
            <a:spAutoFit/>
          </a:bodyPr>
          <a:lstStyle/>
          <a:p>
            <a:pPr marL="457200" indent="-457200">
              <a:spcBef>
                <a:spcPts val="1200"/>
              </a:spcBef>
              <a:buFont typeface="Wingdings" panose="05000000000000000000" pitchFamily="2" charset="2"/>
              <a:buChar char="Ø"/>
            </a:pPr>
            <a:r>
              <a:rPr lang="en-US" sz="2800" b="1">
                <a:solidFill>
                  <a:srgbClr val="FF0000"/>
                </a:solidFill>
                <a:latin typeface="Calibri" panose="020F0502020204030204" pitchFamily="34" charset="0"/>
                <a:cs typeface="Calibri" panose="020F0502020204030204" pitchFamily="34" charset="0"/>
              </a:rPr>
              <a:t>Đánh số báo danh:</a:t>
            </a:r>
          </a:p>
          <a:p>
            <a:pPr marL="914400" lvl="1" indent="-457200">
              <a:spcBef>
                <a:spcPts val="1200"/>
              </a:spcBef>
              <a:buFont typeface="Wingdings" panose="05000000000000000000" pitchFamily="2" charset="2"/>
              <a:buChar char="v"/>
            </a:pPr>
            <a:r>
              <a:rPr lang="en-US" sz="2800">
                <a:solidFill>
                  <a:srgbClr val="3129EE"/>
                </a:solidFill>
                <a:latin typeface="Calibri" panose="020F0502020204030204" pitchFamily="34" charset="0"/>
                <a:cs typeface="Calibri" panose="020F0502020204030204" pitchFamily="34" charset="0"/>
              </a:rPr>
              <a:t>Không bắt thăm cách đánh số báo danh</a:t>
            </a:r>
          </a:p>
          <a:p>
            <a:pPr marL="914400" lvl="1" indent="-457200">
              <a:spcBef>
                <a:spcPts val="1200"/>
              </a:spcBef>
              <a:buFont typeface="Wingdings" panose="05000000000000000000" pitchFamily="2" charset="2"/>
              <a:buChar char="v"/>
            </a:pPr>
            <a:r>
              <a:rPr lang="en-US" sz="2800">
                <a:solidFill>
                  <a:srgbClr val="3129EE"/>
                </a:solidFill>
                <a:latin typeface="Calibri" panose="020F0502020204030204" pitchFamily="34" charset="0"/>
                <a:cs typeface="Calibri" panose="020F0502020204030204" pitchFamily="34" charset="0"/>
              </a:rPr>
              <a:t>Đánh số báo danh không đúng cách đã bắt thăm</a:t>
            </a:r>
          </a:p>
          <a:p>
            <a:pPr marL="457200" indent="-457200">
              <a:spcBef>
                <a:spcPts val="1200"/>
              </a:spcBef>
              <a:buFont typeface="Wingdings" panose="05000000000000000000" pitchFamily="2" charset="2"/>
              <a:buChar char="Ø"/>
            </a:pPr>
            <a:r>
              <a:rPr lang="en-US" sz="2800" b="1">
                <a:solidFill>
                  <a:srgbClr val="FF0000"/>
                </a:solidFill>
                <a:latin typeface="Calibri" panose="020F0502020204030204" pitchFamily="34" charset="0"/>
                <a:cs typeface="Calibri" panose="020F0502020204030204" pitchFamily="34" charset="0"/>
              </a:rPr>
              <a:t>Phát đề thi:</a:t>
            </a:r>
          </a:p>
          <a:p>
            <a:pPr marL="914400" lvl="1" indent="-457200">
              <a:spcBef>
                <a:spcPts val="1200"/>
              </a:spcBef>
              <a:buFont typeface="Wingdings" panose="05000000000000000000" pitchFamily="2" charset="2"/>
              <a:buChar char="v"/>
            </a:pPr>
            <a:r>
              <a:rPr lang="en-US" sz="2800">
                <a:solidFill>
                  <a:srgbClr val="3129EE"/>
                </a:solidFill>
                <a:latin typeface="Calibri" panose="020F0502020204030204" pitchFamily="34" charset="0"/>
                <a:cs typeface="Calibri" panose="020F0502020204030204" pitchFamily="34" charset="0"/>
              </a:rPr>
              <a:t>Không bắt thăm cách phát đề thi</a:t>
            </a:r>
          </a:p>
          <a:p>
            <a:pPr marL="914400" lvl="1" indent="-457200">
              <a:spcBef>
                <a:spcPts val="1200"/>
              </a:spcBef>
              <a:buFont typeface="Wingdings" panose="05000000000000000000" pitchFamily="2" charset="2"/>
              <a:buChar char="v"/>
            </a:pPr>
            <a:r>
              <a:rPr lang="en-US" sz="2800">
                <a:solidFill>
                  <a:srgbClr val="3129EE"/>
                </a:solidFill>
                <a:latin typeface="Calibri" panose="020F0502020204030204" pitchFamily="34" charset="0"/>
                <a:cs typeface="Calibri" panose="020F0502020204030204" pitchFamily="34" charset="0"/>
              </a:rPr>
              <a:t>Không phát đề theo cách đã được bắt thăm</a:t>
            </a:r>
          </a:p>
        </p:txBody>
      </p:sp>
      <p:sp>
        <p:nvSpPr>
          <p:cNvPr id="10" name="Slide Number Placeholder 9">
            <a:extLst>
              <a:ext uri="{FF2B5EF4-FFF2-40B4-BE49-F238E27FC236}">
                <a16:creationId xmlns:a16="http://schemas.microsoft.com/office/drawing/2014/main" xmlns="" id="{DE533944-75F8-C7A6-4894-C576A3C2171C}"/>
              </a:ext>
            </a:extLst>
          </p:cNvPr>
          <p:cNvSpPr>
            <a:spLocks noGrp="1"/>
          </p:cNvSpPr>
          <p:nvPr>
            <p:ph type="sldNum" sz="quarter" idx="12"/>
          </p:nvPr>
        </p:nvSpPr>
        <p:spPr/>
        <p:txBody>
          <a:bodyPr/>
          <a:lstStyle/>
          <a:p>
            <a:fld id="{2502428D-B754-439B-BA0F-CEC356099129}" type="slidenum">
              <a:rPr lang="en-US" smtClean="0"/>
              <a:pPr/>
              <a:t>31</a:t>
            </a:fld>
            <a:endParaRPr lang="en-US"/>
          </a:p>
        </p:txBody>
      </p:sp>
    </p:spTree>
    <p:extLst>
      <p:ext uri="{BB962C8B-B14F-4D97-AF65-F5344CB8AC3E}">
        <p14:creationId xmlns:p14="http://schemas.microsoft.com/office/powerpoint/2010/main" val="1583923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424538" y="954158"/>
            <a:ext cx="10141819"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Kiểm tra, quan sát việc thu đề thừa</a:t>
            </a:r>
            <a:endParaRPr lang="en-US" sz="44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1424538" y="1734481"/>
            <a:ext cx="10395286" cy="2092881"/>
          </a:xfrm>
          <a:prstGeom prst="rect">
            <a:avLst/>
          </a:prstGeom>
          <a:noFill/>
        </p:spPr>
        <p:txBody>
          <a:bodyPr wrap="square">
            <a:spAutoFit/>
          </a:bodyPr>
          <a:lstStyle/>
          <a:p>
            <a:pPr marL="457200" indent="-457200" algn="just">
              <a:buFont typeface="Wingdings" panose="05000000000000000000" pitchFamily="2" charset="2"/>
              <a:buChar char="Ø"/>
            </a:pPr>
            <a:r>
              <a:rPr lang="en-US" sz="2600">
                <a:solidFill>
                  <a:srgbClr val="3129EE"/>
                </a:solidFill>
                <a:ea typeface="Times New Roman" panose="02020603050405020304" pitchFamily="18" charset="0"/>
              </a:rPr>
              <a:t>Điểm g khoản 2 Điều 22 Quy chế thi:</a:t>
            </a:r>
          </a:p>
          <a:p>
            <a:pPr lvl="1" algn="just"/>
            <a:r>
              <a:rPr lang="vi-VN" sz="2600" b="0" i="0">
                <a:solidFill>
                  <a:srgbClr val="000000"/>
                </a:solidFill>
                <a:effectLst/>
                <a:latin typeface="Calibri" panose="020F0502020204030204" pitchFamily="34" charset="0"/>
                <a:cs typeface="Calibri" panose="020F0502020204030204" pitchFamily="34" charset="0"/>
              </a:rPr>
              <a:t>g) CBCT phải bảo vệ đề thi trong giờ thi, không để lọt đề thi ra ngoài phòng thi. </a:t>
            </a:r>
            <a:r>
              <a:rPr lang="vi-VN" sz="2600" b="0" i="0">
                <a:solidFill>
                  <a:srgbClr val="FF0000"/>
                </a:solidFill>
                <a:effectLst/>
                <a:latin typeface="Calibri" panose="020F0502020204030204" pitchFamily="34" charset="0"/>
                <a:cs typeface="Calibri" panose="020F0502020204030204" pitchFamily="34" charset="0"/>
              </a:rPr>
              <a:t>Sau khi tính giờ làm bài 15 phút </a:t>
            </a:r>
            <a:r>
              <a:rPr lang="vi-VN" sz="2600" b="0" i="0">
                <a:solidFill>
                  <a:srgbClr val="000000"/>
                </a:solidFill>
                <a:effectLst/>
                <a:latin typeface="Calibri" panose="020F0502020204030204" pitchFamily="34" charset="0"/>
                <a:cs typeface="Calibri" panose="020F0502020204030204" pitchFamily="34" charset="0"/>
              </a:rPr>
              <a:t>(đối với bài thi độc lập và đối với mỗi môn thành phần trong bài thi tổ hợp), CBCT nộp các đề thi thừa </a:t>
            </a:r>
            <a:r>
              <a:rPr lang="vi-VN" sz="2600" b="0" i="0">
                <a:solidFill>
                  <a:srgbClr val="FF0000"/>
                </a:solidFill>
                <a:effectLst/>
                <a:latin typeface="Calibri" panose="020F0502020204030204" pitchFamily="34" charset="0"/>
                <a:cs typeface="Calibri" panose="020F0502020204030204" pitchFamily="34" charset="0"/>
              </a:rPr>
              <a:t>đã được niêm phong </a:t>
            </a:r>
            <a:r>
              <a:rPr lang="vi-VN" sz="2600" b="0" i="0">
                <a:solidFill>
                  <a:srgbClr val="000000"/>
                </a:solidFill>
                <a:effectLst/>
                <a:latin typeface="Calibri" panose="020F0502020204030204" pitchFamily="34" charset="0"/>
                <a:cs typeface="Calibri" panose="020F0502020204030204" pitchFamily="34" charset="0"/>
              </a:rPr>
              <a:t>cho người được Trưởng Điểm thi phân công;</a:t>
            </a:r>
            <a:endParaRPr lang="en-US" sz="2600">
              <a:solidFill>
                <a:srgbClr val="3129EE"/>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Heptagon 4">
            <a:extLst>
              <a:ext uri="{FF2B5EF4-FFF2-40B4-BE49-F238E27FC236}">
                <a16:creationId xmlns:a16="http://schemas.microsoft.com/office/drawing/2014/main" xmlns="" id="{573D09F9-A13A-89BE-8285-4A7AB6A28C8F}"/>
              </a:ext>
            </a:extLst>
          </p:cNvPr>
          <p:cNvSpPr/>
          <p:nvPr/>
        </p:nvSpPr>
        <p:spPr>
          <a:xfrm>
            <a:off x="284868" y="714203"/>
            <a:ext cx="1139670"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latin typeface="Calibri" panose="020F0502020204030204" pitchFamily="34" charset="0"/>
              </a:rPr>
              <a:t>9</a:t>
            </a:r>
            <a:endParaRPr lang="en-US" sz="4800" b="1">
              <a:solidFill>
                <a:srgbClr val="3129EE"/>
              </a:solidFill>
              <a:effectLst>
                <a:outerShdw blurRad="38100" dist="38100" dir="2700000" algn="tl">
                  <a:srgbClr val="000000">
                    <a:alpha val="43137"/>
                  </a:srgbClr>
                </a:outerShdw>
              </a:effectLst>
            </a:endParaRPr>
          </a:p>
        </p:txBody>
      </p:sp>
      <p:sp>
        <p:nvSpPr>
          <p:cNvPr id="8" name="Slide Number Placeholder 7">
            <a:extLst>
              <a:ext uri="{FF2B5EF4-FFF2-40B4-BE49-F238E27FC236}">
                <a16:creationId xmlns:a16="http://schemas.microsoft.com/office/drawing/2014/main" xmlns="" id="{12F52D02-7390-FC68-F852-1C6100FAC878}"/>
              </a:ext>
            </a:extLst>
          </p:cNvPr>
          <p:cNvSpPr>
            <a:spLocks noGrp="1"/>
          </p:cNvSpPr>
          <p:nvPr>
            <p:ph type="sldNum" sz="quarter" idx="12"/>
          </p:nvPr>
        </p:nvSpPr>
        <p:spPr/>
        <p:txBody>
          <a:bodyPr/>
          <a:lstStyle/>
          <a:p>
            <a:fld id="{2502428D-B754-439B-BA0F-CEC356099129}" type="slidenum">
              <a:rPr lang="en-US" smtClean="0"/>
              <a:pPr/>
              <a:t>32</a:t>
            </a:fld>
            <a:endParaRPr lang="en-US"/>
          </a:p>
        </p:txBody>
      </p:sp>
    </p:spTree>
    <p:extLst>
      <p:ext uri="{BB962C8B-B14F-4D97-AF65-F5344CB8AC3E}">
        <p14:creationId xmlns:p14="http://schemas.microsoft.com/office/powerpoint/2010/main" val="34555686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1969770"/>
          </a:xfrm>
          <a:prstGeom prst="rect">
            <a:avLst/>
          </a:prstGeom>
          <a:noFill/>
        </p:spPr>
        <p:txBody>
          <a:bodyPr wrap="square">
            <a:spAutoFit/>
          </a:bodyPr>
          <a:lstStyle/>
          <a:p>
            <a:pPr marL="457200" indent="-457200" algn="just">
              <a:spcBef>
                <a:spcPts val="1200"/>
              </a:spcBef>
              <a:buFont typeface="Wingdings" panose="05000000000000000000" pitchFamily="2" charset="2"/>
              <a:buChar char="v"/>
            </a:pPr>
            <a:r>
              <a:rPr lang="en-US" sz="2800">
                <a:solidFill>
                  <a:srgbClr val="FF0000"/>
                </a:solidFill>
                <a:latin typeface="Calibri" panose="020F0502020204030204" pitchFamily="34" charset="0"/>
                <a:cs typeface="Calibri" panose="020F0502020204030204" pitchFamily="34" charset="0"/>
              </a:rPr>
              <a:t>Đề thừa </a:t>
            </a:r>
            <a:r>
              <a:rPr lang="en-US" sz="2800">
                <a:solidFill>
                  <a:srgbClr val="3129EE"/>
                </a:solidFill>
                <a:latin typeface="Calibri" panose="020F0502020204030204" pitchFamily="34" charset="0"/>
                <a:cs typeface="Calibri" panose="020F0502020204030204" pitchFamily="34" charset="0"/>
              </a:rPr>
              <a:t>(của môn đang thi) và </a:t>
            </a:r>
            <a:r>
              <a:rPr lang="en-US" sz="2800">
                <a:solidFill>
                  <a:srgbClr val="FF0000"/>
                </a:solidFill>
                <a:latin typeface="Calibri" panose="020F0502020204030204" pitchFamily="34" charset="0"/>
                <a:cs typeface="Calibri" panose="020F0502020204030204" pitchFamily="34" charset="0"/>
              </a:rPr>
              <a:t>Đề thi, giấy nháp </a:t>
            </a:r>
            <a:r>
              <a:rPr lang="en-US" sz="2800">
                <a:solidFill>
                  <a:srgbClr val="3129EE"/>
                </a:solidFill>
                <a:latin typeface="Calibri" panose="020F0502020204030204" pitchFamily="34" charset="0"/>
                <a:cs typeface="Calibri" panose="020F0502020204030204" pitchFamily="34" charset="0"/>
              </a:rPr>
              <a:t>(của môn thi thành phần trước đó) mang ra khỏi phòng thi nhưng chưa được niêm phong</a:t>
            </a:r>
            <a:r>
              <a:rPr lang="vi-VN" sz="2800">
                <a:solidFill>
                  <a:srgbClr val="3129EE"/>
                </a:solidFill>
                <a:latin typeface="Calibri" panose="020F0502020204030204" pitchFamily="34" charset="0"/>
                <a:cs typeface="Calibri" panose="020F0502020204030204" pitchFamily="34" charset="0"/>
              </a:rPr>
              <a:t>?</a:t>
            </a:r>
            <a:endParaRPr lang="en-US" sz="2800">
              <a:solidFill>
                <a:srgbClr val="3129EE"/>
              </a:solidFill>
              <a:latin typeface="Calibri" panose="020F0502020204030204" pitchFamily="34" charset="0"/>
              <a:cs typeface="Calibri" panose="020F0502020204030204" pitchFamily="34" charset="0"/>
            </a:endParaRPr>
          </a:p>
          <a:p>
            <a:pPr marL="457200" indent="-457200" algn="just">
              <a:spcBef>
                <a:spcPts val="1200"/>
              </a:spcBef>
              <a:buFont typeface="Wingdings" panose="05000000000000000000" pitchFamily="2" charset="2"/>
              <a:buChar char="v"/>
            </a:pPr>
            <a:r>
              <a:rPr lang="en-US" sz="2800">
                <a:solidFill>
                  <a:srgbClr val="3129EE"/>
                </a:solidFill>
                <a:latin typeface="Calibri" panose="020F0502020204030204" pitchFamily="34" charset="0"/>
                <a:cs typeface="Calibri" panose="020F0502020204030204" pitchFamily="34" charset="0"/>
              </a:rPr>
              <a:t>Đề thừa không đưa vào tủ niêm phong?</a:t>
            </a:r>
          </a:p>
        </p:txBody>
      </p:sp>
      <p:sp>
        <p:nvSpPr>
          <p:cNvPr id="10" name="Slide Number Placeholder 9">
            <a:extLst>
              <a:ext uri="{FF2B5EF4-FFF2-40B4-BE49-F238E27FC236}">
                <a16:creationId xmlns:a16="http://schemas.microsoft.com/office/drawing/2014/main" xmlns="" id="{24161C2C-04B6-773B-F398-A7ED7A13B4B4}"/>
              </a:ext>
            </a:extLst>
          </p:cNvPr>
          <p:cNvSpPr>
            <a:spLocks noGrp="1"/>
          </p:cNvSpPr>
          <p:nvPr>
            <p:ph type="sldNum" sz="quarter" idx="12"/>
          </p:nvPr>
        </p:nvSpPr>
        <p:spPr/>
        <p:txBody>
          <a:bodyPr/>
          <a:lstStyle/>
          <a:p>
            <a:fld id="{2502428D-B754-439B-BA0F-CEC356099129}" type="slidenum">
              <a:rPr lang="en-US" smtClean="0"/>
              <a:pPr/>
              <a:t>33</a:t>
            </a:fld>
            <a:endParaRPr lang="en-US"/>
          </a:p>
        </p:txBody>
      </p:sp>
    </p:spTree>
    <p:extLst>
      <p:ext uri="{BB962C8B-B14F-4D97-AF65-F5344CB8AC3E}">
        <p14:creationId xmlns:p14="http://schemas.microsoft.com/office/powerpoint/2010/main" val="4675207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A8964D2-9A86-43D3-8920-5D11853BBC05}"/>
              </a:ext>
            </a:extLst>
          </p:cNvPr>
          <p:cNvSpPr txBox="1"/>
          <p:nvPr/>
        </p:nvSpPr>
        <p:spPr>
          <a:xfrm>
            <a:off x="1551271" y="291427"/>
            <a:ext cx="10141819" cy="1446550"/>
          </a:xfrm>
          <a:prstGeom prst="rect">
            <a:avLst/>
          </a:prstGeom>
          <a:noFill/>
        </p:spPr>
        <p:txBody>
          <a:bodyPr wrap="square">
            <a:spAutoFit/>
          </a:bodyPr>
          <a:lstStyle/>
          <a:p>
            <a:r>
              <a:rPr lang="en-US" sz="4400" b="1">
                <a:effectLst>
                  <a:outerShdw blurRad="38100" dist="38100" dir="2700000" algn="tl">
                    <a:srgbClr val="000000">
                      <a:alpha val="43137"/>
                    </a:srgbClr>
                  </a:outerShdw>
                </a:effectLst>
                <a:cs typeface="Times New Roman" panose="02020603050405020304" pitchFamily="18" charset="0"/>
              </a:rPr>
              <a:t>Kiểm tra, quan sát việc thu bài thi, niêm phong túi bài thi</a:t>
            </a:r>
            <a:endParaRPr lang="en-US" sz="440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xmlns="" id="{BD6B5A9E-D6D1-42A3-0A58-B22499945256}"/>
              </a:ext>
            </a:extLst>
          </p:cNvPr>
          <p:cNvSpPr txBox="1"/>
          <p:nvPr/>
        </p:nvSpPr>
        <p:spPr>
          <a:xfrm>
            <a:off x="1126156" y="1734481"/>
            <a:ext cx="10693668" cy="4832092"/>
          </a:xfrm>
          <a:prstGeom prst="rect">
            <a:avLst/>
          </a:prstGeom>
          <a:noFill/>
        </p:spPr>
        <p:txBody>
          <a:bodyPr wrap="square">
            <a:spAutoFit/>
          </a:bodyPr>
          <a:lstStyle/>
          <a:p>
            <a:pPr marL="457200" indent="-457200" algn="just">
              <a:buFont typeface="Wingdings" panose="05000000000000000000" pitchFamily="2" charset="2"/>
              <a:buChar char="Ø"/>
            </a:pPr>
            <a:r>
              <a:rPr lang="en-US" sz="2800">
                <a:solidFill>
                  <a:srgbClr val="3129EE"/>
                </a:solidFill>
                <a:effectLst/>
                <a:ea typeface="Times New Roman" panose="02020603050405020304" pitchFamily="18" charset="0"/>
              </a:rPr>
              <a:t>Thu bài thi: </a:t>
            </a:r>
          </a:p>
          <a:p>
            <a:pPr marL="971550" lvl="1" indent="-514350" algn="just">
              <a:buFont typeface="+mj-lt"/>
              <a:buAutoNum type="arabicPeriod"/>
            </a:pPr>
            <a:r>
              <a:rPr lang="en-US" sz="2800">
                <a:ea typeface="Times New Roman" panose="02020603050405020304" pitchFamily="18" charset="0"/>
              </a:rPr>
              <a:t>Đối với bài thi tự luận: </a:t>
            </a:r>
            <a:r>
              <a:rPr lang="en-US" sz="2800">
                <a:effectLst/>
                <a:ea typeface="Times New Roman" panose="02020603050405020304" pitchFamily="18" charset="0"/>
              </a:rPr>
              <a:t>Thu bài thi 24 gáy (mỗi bài thi 1 gáy) </a:t>
            </a:r>
          </a:p>
          <a:p>
            <a:pPr marL="971550" lvl="1" indent="-514350" algn="just">
              <a:buFont typeface="+mj-lt"/>
              <a:buAutoNum type="arabicPeriod"/>
            </a:pPr>
            <a:r>
              <a:rPr lang="en-US" sz="2800">
                <a:effectLst/>
                <a:ea typeface="Times New Roman" panose="02020603050405020304" pitchFamily="18" charset="0"/>
              </a:rPr>
              <a:t>SBD nhỏ ở trên, SBD lớn ở dưới</a:t>
            </a:r>
          </a:p>
          <a:p>
            <a:pPr marL="457200" indent="-457200" algn="just">
              <a:buFont typeface="Wingdings" panose="05000000000000000000" pitchFamily="2" charset="2"/>
              <a:buChar char="Ø"/>
            </a:pPr>
            <a:r>
              <a:rPr lang="en-US" sz="2800">
                <a:solidFill>
                  <a:srgbClr val="3129EE"/>
                </a:solidFill>
                <a:ea typeface="Times New Roman" panose="02020603050405020304" pitchFamily="18" charset="0"/>
              </a:rPr>
              <a:t>Niêm phong: </a:t>
            </a:r>
            <a:endParaRPr lang="en-US" sz="2800">
              <a:solidFill>
                <a:srgbClr val="FF0000"/>
              </a:solidFill>
              <a:effectLst/>
              <a:ea typeface="Times New Roman" panose="02020603050405020304" pitchFamily="18" charset="0"/>
            </a:endParaRPr>
          </a:p>
          <a:p>
            <a:pPr marL="971550" lvl="1" indent="-514350" algn="just">
              <a:buFont typeface="+mj-lt"/>
              <a:buAutoNum type="arabicPeriod"/>
            </a:pPr>
            <a:r>
              <a:rPr lang="en-US" sz="2800">
                <a:effectLst/>
                <a:ea typeface="Times New Roman" panose="02020603050405020304" pitchFamily="18" charset="0"/>
              </a:rPr>
              <a:t>Nhãn niêm phong đúng mẫu của Bộ GD&amp;ĐT;</a:t>
            </a:r>
          </a:p>
          <a:p>
            <a:pPr marL="971550" lvl="1" indent="-514350" algn="just">
              <a:buFont typeface="+mj-lt"/>
              <a:buAutoNum type="arabicPeriod"/>
            </a:pPr>
            <a:r>
              <a:rPr lang="en-US" sz="2800">
                <a:effectLst/>
                <a:ea typeface="Times New Roman" panose="02020603050405020304" pitchFamily="18" charset="0"/>
              </a:rPr>
              <a:t>Dán chính giữa các mép dán của túi;</a:t>
            </a:r>
          </a:p>
          <a:p>
            <a:pPr marL="971550" lvl="1" indent="-514350" algn="just">
              <a:buFont typeface="+mj-lt"/>
              <a:buAutoNum type="arabicPeriod"/>
            </a:pPr>
            <a:r>
              <a:rPr lang="en-US" sz="2800">
                <a:effectLst/>
                <a:ea typeface="Times New Roman" panose="02020603050405020304" pitchFamily="18" charset="0"/>
              </a:rPr>
              <a:t>Trưởng ĐT, TK thu bài </a:t>
            </a:r>
            <a:r>
              <a:rPr lang="en-US" sz="2800">
                <a:solidFill>
                  <a:srgbClr val="FF0000"/>
                </a:solidFill>
                <a:effectLst/>
                <a:ea typeface="Times New Roman" panose="02020603050405020304" pitchFamily="18" charset="0"/>
              </a:rPr>
              <a:t>ký và ghi họ tên trên nhãn niêm phong</a:t>
            </a:r>
            <a:endParaRPr lang="en-US" sz="2800">
              <a:solidFill>
                <a:srgbClr val="FF0000"/>
              </a:solidFill>
              <a:ea typeface="Times New Roman" panose="02020603050405020304" pitchFamily="18" charset="0"/>
            </a:endParaRPr>
          </a:p>
          <a:p>
            <a:pPr marL="971550" lvl="1" indent="-514350" algn="just">
              <a:buFont typeface="+mj-lt"/>
              <a:buAutoNum type="arabicPeriod"/>
            </a:pPr>
            <a:r>
              <a:rPr lang="en-US" sz="2800">
                <a:effectLst/>
                <a:ea typeface="Times New Roman" panose="02020603050405020304" pitchFamily="18" charset="0"/>
              </a:rPr>
              <a:t>2 CBCT </a:t>
            </a:r>
            <a:r>
              <a:rPr lang="en-US" sz="2800">
                <a:solidFill>
                  <a:srgbClr val="FF0000"/>
                </a:solidFill>
                <a:effectLst/>
                <a:ea typeface="Times New Roman" panose="02020603050405020304" pitchFamily="18" charset="0"/>
              </a:rPr>
              <a:t>ký giáp lai giữa nhãn niêm phong và túi bài thi</a:t>
            </a:r>
            <a:r>
              <a:rPr lang="en-US" sz="2800">
                <a:effectLst/>
                <a:ea typeface="Times New Roman" panose="02020603050405020304" pitchFamily="18" charset="0"/>
              </a:rPr>
              <a:t>.</a:t>
            </a:r>
          </a:p>
          <a:p>
            <a:pPr marL="971550" lvl="1" indent="-514350" algn="just">
              <a:buFont typeface="+mj-lt"/>
              <a:buAutoNum type="arabicPeriod"/>
            </a:pPr>
            <a:r>
              <a:rPr lang="en-US" sz="2800">
                <a:effectLst/>
                <a:ea typeface="Times New Roman" panose="02020603050405020304" pitchFamily="18" charset="0"/>
              </a:rPr>
              <a:t>Đóng dấu giáp lai giữa nhãn niêm phong và túi bài thi</a:t>
            </a:r>
          </a:p>
          <a:p>
            <a:pPr marL="971550" lvl="1" indent="-514350" algn="just">
              <a:buFont typeface="+mj-lt"/>
              <a:buAutoNum type="arabicPeriod"/>
            </a:pPr>
            <a:r>
              <a:rPr lang="en-US" sz="2800">
                <a:effectLst/>
                <a:ea typeface="Times New Roman" panose="02020603050405020304" pitchFamily="18" charset="0"/>
              </a:rPr>
              <a:t>Dán băng dính trong suốt theo mép dán của túi bài thi, đè lên nhãn niêm phong (loại bản rộng).</a:t>
            </a:r>
          </a:p>
        </p:txBody>
      </p:sp>
      <p:sp>
        <p:nvSpPr>
          <p:cNvPr id="5" name="Heptagon 4">
            <a:extLst>
              <a:ext uri="{FF2B5EF4-FFF2-40B4-BE49-F238E27FC236}">
                <a16:creationId xmlns:a16="http://schemas.microsoft.com/office/drawing/2014/main" xmlns="" id="{573D09F9-A13A-89BE-8285-4A7AB6A28C8F}"/>
              </a:ext>
            </a:extLst>
          </p:cNvPr>
          <p:cNvSpPr/>
          <p:nvPr/>
        </p:nvSpPr>
        <p:spPr>
          <a:xfrm>
            <a:off x="284868" y="714203"/>
            <a:ext cx="1139670" cy="1020278"/>
          </a:xfrm>
          <a:prstGeom prst="hept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800" b="1">
                <a:solidFill>
                  <a:srgbClr val="3129EE"/>
                </a:solidFill>
                <a:effectLst>
                  <a:outerShdw blurRad="38100" dist="38100" dir="2700000" algn="tl">
                    <a:srgbClr val="000000">
                      <a:alpha val="43137"/>
                    </a:srgbClr>
                  </a:outerShdw>
                </a:effectLst>
                <a:latin typeface="Calibri" panose="020F0502020204030204" pitchFamily="34" charset="0"/>
              </a:rPr>
              <a:t>10</a:t>
            </a:r>
            <a:endParaRPr lang="en-US" sz="4800" b="1">
              <a:solidFill>
                <a:srgbClr val="3129EE"/>
              </a:solidFill>
              <a:effectLst>
                <a:outerShdw blurRad="38100" dist="38100" dir="2700000" algn="tl">
                  <a:srgbClr val="000000">
                    <a:alpha val="43137"/>
                  </a:srgbClr>
                </a:outerShdw>
              </a:effectLst>
            </a:endParaRPr>
          </a:p>
        </p:txBody>
      </p:sp>
      <p:sp>
        <p:nvSpPr>
          <p:cNvPr id="8" name="Slide Number Placeholder 7">
            <a:extLst>
              <a:ext uri="{FF2B5EF4-FFF2-40B4-BE49-F238E27FC236}">
                <a16:creationId xmlns:a16="http://schemas.microsoft.com/office/drawing/2014/main" xmlns="" id="{DBFD636C-8714-AF69-E87E-46BBAFBBE0FA}"/>
              </a:ext>
            </a:extLst>
          </p:cNvPr>
          <p:cNvSpPr>
            <a:spLocks noGrp="1"/>
          </p:cNvSpPr>
          <p:nvPr>
            <p:ph type="sldNum" sz="quarter" idx="12"/>
          </p:nvPr>
        </p:nvSpPr>
        <p:spPr/>
        <p:txBody>
          <a:bodyPr/>
          <a:lstStyle/>
          <a:p>
            <a:fld id="{2502428D-B754-439B-BA0F-CEC356099129}" type="slidenum">
              <a:rPr lang="en-US" smtClean="0"/>
              <a:pPr/>
              <a:t>34</a:t>
            </a:fld>
            <a:endParaRPr lang="en-US"/>
          </a:p>
        </p:txBody>
      </p:sp>
    </p:spTree>
    <p:extLst>
      <p:ext uri="{BB962C8B-B14F-4D97-AF65-F5344CB8AC3E}">
        <p14:creationId xmlns:p14="http://schemas.microsoft.com/office/powerpoint/2010/main" val="29438335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68CEB-C9F4-1A45-90AF-C6C4AC149A16}"/>
              </a:ext>
            </a:extLst>
          </p:cNvPr>
          <p:cNvSpPr txBox="1"/>
          <p:nvPr/>
        </p:nvSpPr>
        <p:spPr>
          <a:xfrm>
            <a:off x="1061648" y="1120502"/>
            <a:ext cx="10222711"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MỘT SỐ TÌNH HUỐNG KHÁC</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xmlns="" id="{B3F8A6F7-1B73-7936-D677-D9FB675456DE}"/>
              </a:ext>
            </a:extLst>
          </p:cNvPr>
          <p:cNvSpPr>
            <a:spLocks noGrp="1"/>
          </p:cNvSpPr>
          <p:nvPr>
            <p:ph type="sldNum" sz="quarter" idx="12"/>
          </p:nvPr>
        </p:nvSpPr>
        <p:spPr/>
        <p:txBody>
          <a:bodyPr/>
          <a:lstStyle/>
          <a:p>
            <a:fld id="{2502428D-B754-439B-BA0F-CEC356099129}" type="slidenum">
              <a:rPr lang="en-US" smtClean="0"/>
              <a:pPr/>
              <a:t>35</a:t>
            </a:fld>
            <a:endParaRPr lang="en-US"/>
          </a:p>
        </p:txBody>
      </p:sp>
    </p:spTree>
    <p:extLst>
      <p:ext uri="{BB962C8B-B14F-4D97-AF65-F5344CB8AC3E}">
        <p14:creationId xmlns:p14="http://schemas.microsoft.com/office/powerpoint/2010/main" val="989065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 về CSVC, thiết bị</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4031873"/>
          </a:xfrm>
          <a:prstGeom prst="rect">
            <a:avLst/>
          </a:prstGeom>
          <a:noFill/>
        </p:spPr>
        <p:txBody>
          <a:bodyPr wrap="square">
            <a:spAutoFit/>
          </a:bodyPr>
          <a:lstStyle/>
          <a:p>
            <a:pPr marL="914400" lvl="1" indent="-45720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đủ phòng chờ cho thí sinh thi các môn thành phần của bài thi tổ hợp </a:t>
            </a:r>
          </a:p>
          <a:p>
            <a:pPr marL="914400" lvl="1" indent="-45720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đủ phòng chờ cho thí sinh thi xong tự luận (sau khi hết 2/3 thời gian)</a:t>
            </a:r>
          </a:p>
          <a:p>
            <a:pPr marL="914400" lvl="1" indent="-45720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Phòng không sử dụng trong khu vực khi không được khóa và niêm phong</a:t>
            </a:r>
          </a:p>
          <a:p>
            <a:pPr marL="914400" lvl="1" indent="-45720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Máy tính nối mạng tại phòng làm việc chung không ngắt và niêm phong đầu mạng ngay sau khi báo cáo.</a:t>
            </a:r>
          </a:p>
          <a:p>
            <a:pPr marL="914400" lvl="1" indent="-45720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Nhãn niêm phong tủ đựng đề thi, bài thi không đủ chữ ký quy định</a:t>
            </a:r>
          </a:p>
        </p:txBody>
      </p:sp>
      <p:sp>
        <p:nvSpPr>
          <p:cNvPr id="10" name="Slide Number Placeholder 9">
            <a:extLst>
              <a:ext uri="{FF2B5EF4-FFF2-40B4-BE49-F238E27FC236}">
                <a16:creationId xmlns:a16="http://schemas.microsoft.com/office/drawing/2014/main" xmlns="" id="{0926152C-A835-5DC8-4838-F8EBCC74EAE7}"/>
              </a:ext>
            </a:extLst>
          </p:cNvPr>
          <p:cNvSpPr>
            <a:spLocks noGrp="1"/>
          </p:cNvSpPr>
          <p:nvPr>
            <p:ph type="sldNum" sz="quarter" idx="12"/>
          </p:nvPr>
        </p:nvSpPr>
        <p:spPr/>
        <p:txBody>
          <a:bodyPr/>
          <a:lstStyle/>
          <a:p>
            <a:fld id="{2502428D-B754-439B-BA0F-CEC356099129}" type="slidenum">
              <a:rPr lang="en-US" smtClean="0"/>
              <a:pPr/>
              <a:t>36</a:t>
            </a:fld>
            <a:endParaRPr lang="en-US"/>
          </a:p>
        </p:txBody>
      </p:sp>
    </p:spTree>
    <p:extLst>
      <p:ext uri="{BB962C8B-B14F-4D97-AF65-F5344CB8AC3E}">
        <p14:creationId xmlns:p14="http://schemas.microsoft.com/office/powerpoint/2010/main" val="2519503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 đối với Trưởng Điểm thi</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2923877"/>
          </a:xfrm>
          <a:prstGeom prst="rect">
            <a:avLst/>
          </a:prstGeom>
          <a:noFill/>
        </p:spPr>
        <p:txBody>
          <a:bodyPr wrap="square">
            <a:spAutoFit/>
          </a:bodyPr>
          <a:lstStyle/>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Phân công cán bộ coi thi (2 CBCT cùng trường trong 1 phòng thi, CBCT đã coi quá 1 lần tại 1 phòng thi)</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tổ chức đăng ký mẫu chữ ký</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đủ CBCT, CBGS</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tổ chức bắt thăm cách đánh số báo danh, bắt thăm phòng thi</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tổ chức bắt thăm cách phát đề thi</a:t>
            </a:r>
          </a:p>
        </p:txBody>
      </p:sp>
      <p:sp>
        <p:nvSpPr>
          <p:cNvPr id="10" name="Slide Number Placeholder 9">
            <a:extLst>
              <a:ext uri="{FF2B5EF4-FFF2-40B4-BE49-F238E27FC236}">
                <a16:creationId xmlns:a16="http://schemas.microsoft.com/office/drawing/2014/main" xmlns="" id="{A9F9CCA9-74F2-449E-B757-DCACFE60F94B}"/>
              </a:ext>
            </a:extLst>
          </p:cNvPr>
          <p:cNvSpPr>
            <a:spLocks noGrp="1"/>
          </p:cNvSpPr>
          <p:nvPr>
            <p:ph type="sldNum" sz="quarter" idx="12"/>
          </p:nvPr>
        </p:nvSpPr>
        <p:spPr/>
        <p:txBody>
          <a:bodyPr/>
          <a:lstStyle/>
          <a:p>
            <a:fld id="{2502428D-B754-439B-BA0F-CEC356099129}" type="slidenum">
              <a:rPr lang="en-US" smtClean="0"/>
              <a:pPr/>
              <a:t>37</a:t>
            </a:fld>
            <a:endParaRPr lang="en-US"/>
          </a:p>
        </p:txBody>
      </p:sp>
    </p:spTree>
    <p:extLst>
      <p:ext uri="{BB962C8B-B14F-4D97-AF65-F5344CB8AC3E}">
        <p14:creationId xmlns:p14="http://schemas.microsoft.com/office/powerpoint/2010/main" val="3444395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 đối với CBCT</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3077766"/>
          </a:xfrm>
          <a:prstGeom prst="rect">
            <a:avLst/>
          </a:prstGeom>
          <a:noFill/>
        </p:spPr>
        <p:txBody>
          <a:bodyPr wrap="square">
            <a:spAutoFit/>
          </a:bodyPr>
          <a:lstStyle/>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đánh số báo danh theo quy định</a:t>
            </a:r>
            <a:endParaRPr lang="vi-VN" sz="2400">
              <a:solidFill>
                <a:srgbClr val="3129EE"/>
              </a:solidFill>
              <a:latin typeface="Calibri" panose="020F0502020204030204" pitchFamily="34" charset="0"/>
              <a:cs typeface="Calibri" panose="020F0502020204030204" pitchFamily="34" charset="0"/>
            </a:endParaRPr>
          </a:p>
          <a:p>
            <a:pPr marL="514350" indent="-514350">
              <a:spcBef>
                <a:spcPts val="1200"/>
              </a:spcBef>
              <a:buFont typeface="+mj-lt"/>
              <a:buAutoNum type="arabicPeriod"/>
            </a:pPr>
            <a:r>
              <a:rPr lang="vi-VN" sz="2400">
                <a:solidFill>
                  <a:srgbClr val="3129EE"/>
                </a:solidFill>
                <a:latin typeface="Calibri" panose="020F0502020204030204" pitchFamily="34" charset="0"/>
                <a:cs typeface="Calibri" panose="020F0502020204030204" pitchFamily="34" charset="0"/>
              </a:rPr>
              <a:t>Không kiểm tra đồ dùng cá nhân của thí sinh khi gọi thí sinh vào phòng thi</a:t>
            </a:r>
            <a:endParaRPr lang="en-US" sz="2400">
              <a:solidFill>
                <a:srgbClr val="3129EE"/>
              </a:solidFill>
              <a:latin typeface="Calibri" panose="020F0502020204030204" pitchFamily="34" charset="0"/>
              <a:cs typeface="Calibri" panose="020F0502020204030204" pitchFamily="34" charset="0"/>
            </a:endParaRP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Không phát đề theo quy định</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Ký giấy thi, giấy nháp cho thí sinh không đúng quy định</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Thiếu chữ ký của CBCT trên tất cả các bài thi</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CBCT ký không đúng ô quy định (VD: ô dành cho CB chấm thi)</a:t>
            </a:r>
          </a:p>
        </p:txBody>
      </p:sp>
      <p:sp>
        <p:nvSpPr>
          <p:cNvPr id="10" name="Slide Number Placeholder 9">
            <a:extLst>
              <a:ext uri="{FF2B5EF4-FFF2-40B4-BE49-F238E27FC236}">
                <a16:creationId xmlns:a16="http://schemas.microsoft.com/office/drawing/2014/main" xmlns="" id="{60AA0D3B-91EA-901B-964A-EA1F450FBA5D}"/>
              </a:ext>
            </a:extLst>
          </p:cNvPr>
          <p:cNvSpPr>
            <a:spLocks noGrp="1"/>
          </p:cNvSpPr>
          <p:nvPr>
            <p:ph type="sldNum" sz="quarter" idx="12"/>
          </p:nvPr>
        </p:nvSpPr>
        <p:spPr/>
        <p:txBody>
          <a:bodyPr/>
          <a:lstStyle/>
          <a:p>
            <a:fld id="{2502428D-B754-439B-BA0F-CEC356099129}" type="slidenum">
              <a:rPr lang="en-US" smtClean="0"/>
              <a:pPr/>
              <a:t>38</a:t>
            </a:fld>
            <a:endParaRPr lang="en-US"/>
          </a:p>
        </p:txBody>
      </p:sp>
    </p:spTree>
    <p:extLst>
      <p:ext uri="{BB962C8B-B14F-4D97-AF65-F5344CB8AC3E}">
        <p14:creationId xmlns:p14="http://schemas.microsoft.com/office/powerpoint/2010/main" val="172159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82E6F1-C5C8-4B1E-5049-CBCC24336065}"/>
              </a:ext>
            </a:extLst>
          </p:cNvPr>
          <p:cNvSpPr txBox="1"/>
          <p:nvPr/>
        </p:nvSpPr>
        <p:spPr>
          <a:xfrm>
            <a:off x="1093390" y="1021535"/>
            <a:ext cx="10752100" cy="769441"/>
          </a:xfrm>
          <a:prstGeom prst="rect">
            <a:avLst/>
          </a:prstGeom>
          <a:noFill/>
        </p:spPr>
        <p:txBody>
          <a:bodyPr wrap="square">
            <a:spAutoFit/>
          </a:bodyPr>
          <a:lstStyle/>
          <a:p>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Tình huống đối với thí sinh</a:t>
            </a:r>
            <a:endParaRPr lang="en-US" sz="4400">
              <a:effectLst>
                <a:outerShdw blurRad="38100" dist="38100" dir="2700000" algn="tl">
                  <a:srgbClr val="000000">
                    <a:alpha val="43137"/>
                  </a:srgbClr>
                </a:outerShdw>
              </a:effectLst>
            </a:endParaRPr>
          </a:p>
        </p:txBody>
      </p:sp>
      <p:grpSp>
        <p:nvGrpSpPr>
          <p:cNvPr id="6" name="Group 5">
            <a:extLst>
              <a:ext uri="{FF2B5EF4-FFF2-40B4-BE49-F238E27FC236}">
                <a16:creationId xmlns:a16="http://schemas.microsoft.com/office/drawing/2014/main" xmlns="" id="{5CA327DE-1857-DB71-3731-7FD1099A133C}"/>
              </a:ext>
            </a:extLst>
          </p:cNvPr>
          <p:cNvGrpSpPr/>
          <p:nvPr/>
        </p:nvGrpSpPr>
        <p:grpSpPr>
          <a:xfrm>
            <a:off x="9577137" y="4138136"/>
            <a:ext cx="2614863" cy="2565860"/>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xmlns="" id="{AFAC7492-A701-8522-DBEB-19007B674286}"/>
              </a:ext>
            </a:extLst>
          </p:cNvPr>
          <p:cNvSpPr txBox="1"/>
          <p:nvPr/>
        </p:nvSpPr>
        <p:spPr>
          <a:xfrm>
            <a:off x="1093390" y="1804592"/>
            <a:ext cx="10062290" cy="3447098"/>
          </a:xfrm>
          <a:prstGeom prst="rect">
            <a:avLst/>
          </a:prstGeom>
          <a:noFill/>
        </p:spPr>
        <p:txBody>
          <a:bodyPr wrap="square">
            <a:spAutoFit/>
          </a:bodyPr>
          <a:lstStyle/>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Sử dụng điện thoại trong phòng chờ</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Sử dụng điện thoại sau khi ra khỏi phòng thi (hết 2/3 thời gian đối với môn tự luận) sử dụng điện thoại trong sân trường</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Thí sinh vi phạm quy chế </a:t>
            </a:r>
            <a:r>
              <a:rPr lang="vi-VN" sz="2400">
                <a:solidFill>
                  <a:srgbClr val="3129EE"/>
                </a:solidFill>
                <a:latin typeface="Calibri" panose="020F0502020204030204" pitchFamily="34" charset="0"/>
                <a:cs typeface="Calibri" panose="020F0502020204030204" pitchFamily="34" charset="0"/>
              </a:rPr>
              <a:t>thi </a:t>
            </a:r>
            <a:r>
              <a:rPr lang="en-US" sz="2400">
                <a:solidFill>
                  <a:srgbClr val="3129EE"/>
                </a:solidFill>
                <a:latin typeface="Calibri" panose="020F0502020204030204" pitchFamily="34" charset="0"/>
                <a:cs typeface="Calibri" panose="020F0502020204030204" pitchFamily="34" charset="0"/>
              </a:rPr>
              <a:t>trong phòng thi</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Thí sinh không ngồi đúng vị trí số báo danh</a:t>
            </a: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Thí sinh ghi thông tin không đúng ô quy định (VD: ghi SBD vào ô mã phách)</a:t>
            </a:r>
            <a:endParaRPr lang="vi-VN" sz="2400">
              <a:solidFill>
                <a:srgbClr val="3129EE"/>
              </a:solidFill>
              <a:latin typeface="Calibri" panose="020F0502020204030204" pitchFamily="34" charset="0"/>
              <a:cs typeface="Calibri" panose="020F0502020204030204" pitchFamily="34" charset="0"/>
            </a:endParaRPr>
          </a:p>
          <a:p>
            <a:pPr marL="514350" indent="-514350">
              <a:spcBef>
                <a:spcPts val="1200"/>
              </a:spcBef>
              <a:buFont typeface="+mj-lt"/>
              <a:buAutoNum type="arabicPeriod"/>
            </a:pPr>
            <a:r>
              <a:rPr lang="en-US" sz="2400">
                <a:solidFill>
                  <a:srgbClr val="3129EE"/>
                </a:solidFill>
                <a:latin typeface="Calibri" panose="020F0502020204030204" pitchFamily="34" charset="0"/>
                <a:cs typeface="Calibri" panose="020F0502020204030204" pitchFamily="34" charset="0"/>
              </a:rPr>
              <a:t>Thí sinh đang làm bài thi nhưng không ghi đầy đủ thông tin trên bài thi</a:t>
            </a:r>
          </a:p>
        </p:txBody>
      </p:sp>
      <p:sp>
        <p:nvSpPr>
          <p:cNvPr id="10" name="Slide Number Placeholder 9">
            <a:extLst>
              <a:ext uri="{FF2B5EF4-FFF2-40B4-BE49-F238E27FC236}">
                <a16:creationId xmlns:a16="http://schemas.microsoft.com/office/drawing/2014/main" xmlns="" id="{7E1CBBC1-1EAA-FB05-0651-FF4C16A0F8B6}"/>
              </a:ext>
            </a:extLst>
          </p:cNvPr>
          <p:cNvSpPr>
            <a:spLocks noGrp="1"/>
          </p:cNvSpPr>
          <p:nvPr>
            <p:ph type="sldNum" sz="quarter" idx="12"/>
          </p:nvPr>
        </p:nvSpPr>
        <p:spPr/>
        <p:txBody>
          <a:bodyPr/>
          <a:lstStyle/>
          <a:p>
            <a:fld id="{2502428D-B754-439B-BA0F-CEC356099129}" type="slidenum">
              <a:rPr lang="en-US" smtClean="0"/>
              <a:pPr/>
              <a:t>39</a:t>
            </a:fld>
            <a:endParaRPr lang="en-US"/>
          </a:p>
        </p:txBody>
      </p:sp>
    </p:spTree>
    <p:extLst>
      <p:ext uri="{BB962C8B-B14F-4D97-AF65-F5344CB8AC3E}">
        <p14:creationId xmlns:p14="http://schemas.microsoft.com/office/powerpoint/2010/main" val="208238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584" y="776501"/>
            <a:ext cx="10568539"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1800"/>
              </a:spcBef>
              <a:buFont typeface="+mj-lt"/>
              <a:buAutoNum type="arabicPeriod" startAt="8"/>
            </a:pPr>
            <a:endParaRPr lang="en-US" sz="2400">
              <a:solidFill>
                <a:srgbClr val="002060"/>
              </a:solidFill>
              <a:effectLst>
                <a:outerShdw blurRad="38100" dist="38100" dir="2700000" algn="tl">
                  <a:srgbClr val="000000">
                    <a:alpha val="43137"/>
                  </a:srgbClr>
                </a:outerShdw>
              </a:effectLst>
              <a:ea typeface="Times New Roman" panose="02020603050405020304" pitchFamily="18" charset="0"/>
            </a:endParaRPr>
          </a:p>
        </p:txBody>
      </p:sp>
      <p:sp>
        <p:nvSpPr>
          <p:cNvPr id="3" name="Rectangle 2">
            <a:extLst>
              <a:ext uri="{FF2B5EF4-FFF2-40B4-BE49-F238E27FC236}">
                <a16:creationId xmlns:a16="http://schemas.microsoft.com/office/drawing/2014/main" xmlns="" id="{9D7D82C6-C9D3-FA36-F4E9-3914E474349F}"/>
              </a:ext>
            </a:extLst>
          </p:cNvPr>
          <p:cNvSpPr/>
          <p:nvPr/>
        </p:nvSpPr>
        <p:spPr>
          <a:xfrm>
            <a:off x="910584" y="776501"/>
            <a:ext cx="10568539" cy="61155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514350" indent="-514350" algn="just">
              <a:lnSpc>
                <a:spcPct val="115000"/>
              </a:lnSpc>
              <a:spcBef>
                <a:spcPts val="200"/>
              </a:spcBef>
              <a:buFont typeface="+mj-lt"/>
              <a:buAutoNum type="arabicPeriod" startAt="6"/>
            </a:pP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Chỉ</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thị</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số</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/CT-UBND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ngày</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của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UBND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thành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phố</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về</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tăng</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cường</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chỉ</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đạo</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phối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hợp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tổ</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chức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Kỳ</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tốt</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nghiệp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trung</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học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phổ</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thông</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và</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tuyển</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sinh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đại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học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giáo</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dục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nghề</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nghiệp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Kỳ</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tuyển</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sinh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vào</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lớp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10 THPT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học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2024-2025 TP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15000"/>
              </a:lnSpc>
              <a:spcBef>
                <a:spcPts val="200"/>
              </a:spcBef>
              <a:buFont typeface="+mj-lt"/>
              <a:buAutoNum type="arabicPeriod" startAt="6"/>
            </a:pP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Quyết</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định</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số</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/QĐ-SGDĐT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ngày</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/8/2024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của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Giám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đốc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Sở</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GDĐT ban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hành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Quy</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định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về</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công</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tác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kiểm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của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Sở</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GDĐT;</a:t>
            </a:r>
          </a:p>
          <a:p>
            <a:pPr marL="514350" indent="-514350" algn="just">
              <a:lnSpc>
                <a:spcPct val="115000"/>
              </a:lnSpc>
              <a:spcBef>
                <a:spcPts val="200"/>
              </a:spcBef>
              <a:buFont typeface="+mj-lt"/>
              <a:buAutoNum type="arabicPeriod" startAt="6"/>
            </a:pP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Văn</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bản</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số</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443/KH-SGDĐT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ngày</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16/4/2024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của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Sở</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GDĐT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về</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Kế</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hoạch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tổ</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chức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kỳ</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tốt</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nghiệp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THPT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tại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TP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endPar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514350" indent="-514350" algn="just">
              <a:lnSpc>
                <a:spcPct val="115000"/>
              </a:lnSpc>
              <a:spcBef>
                <a:spcPts val="200"/>
              </a:spcBef>
              <a:buFont typeface="+mj-lt"/>
              <a:buAutoNum type="arabicPeriod" startAt="6"/>
            </a:pP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Văn</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bản</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số</a:t>
            </a:r>
            <a:r>
              <a:rPr lang="en-US" sz="2800"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r>
              <a:rPr lang="en-US" sz="2800" dirty="0" smtClean="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/KH-SGDĐT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ngày</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smtClean="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/5/2024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của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Sở</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GDĐT ban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hành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Kế</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hoạch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tổ</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chức</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thanh</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kiểm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tra</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thi</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tốt</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nghiệp</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THPT </a:t>
            </a:r>
            <a:r>
              <a:rPr lang="en-US" sz="2800" dirty="0" err="1">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năm</a:t>
            </a:r>
            <a:r>
              <a:rPr lang="en-US" sz="2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2024.</a:t>
            </a:r>
          </a:p>
        </p:txBody>
      </p:sp>
      <p:sp>
        <p:nvSpPr>
          <p:cNvPr id="5" name="Rectangle 4">
            <a:extLst>
              <a:ext uri="{FF2B5EF4-FFF2-40B4-BE49-F238E27FC236}">
                <a16:creationId xmlns:a16="http://schemas.microsoft.com/office/drawing/2014/main" xmlns="" id="{C44D1FB5-D883-3DC6-EA6E-123AAD22D35A}"/>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Một số văn bản liên quan đến công tác thanh tra, kiểm tra</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xmlns="" id="{9E7D0605-F38B-26DD-380D-2B5AF85082C3}"/>
              </a:ext>
            </a:extLst>
          </p:cNvPr>
          <p:cNvSpPr>
            <a:spLocks noGrp="1"/>
          </p:cNvSpPr>
          <p:nvPr>
            <p:ph type="sldNum" sz="quarter" idx="12"/>
          </p:nvPr>
        </p:nvSpPr>
        <p:spPr/>
        <p:txBody>
          <a:bodyPr/>
          <a:lstStyle/>
          <a:p>
            <a:fld id="{2502428D-B754-439B-BA0F-CEC356099129}" type="slidenum">
              <a:rPr lang="en-US" smtClean="0"/>
              <a:pPr/>
              <a:t>4</a:t>
            </a:fld>
            <a:endParaRPr lang="en-US"/>
          </a:p>
        </p:txBody>
      </p:sp>
    </p:spTree>
    <p:extLst>
      <p:ext uri="{BB962C8B-B14F-4D97-AF65-F5344CB8AC3E}">
        <p14:creationId xmlns:p14="http://schemas.microsoft.com/office/powerpoint/2010/main" val="14104001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EA68CEB-C9F4-1A45-90AF-C6C4AC149A16}"/>
              </a:ext>
            </a:extLst>
          </p:cNvPr>
          <p:cNvSpPr txBox="1"/>
          <p:nvPr/>
        </p:nvSpPr>
        <p:spPr>
          <a:xfrm>
            <a:off x="1061648" y="1120502"/>
            <a:ext cx="10222711"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XỬ LÝ TÌNH HUỐNG</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
        <p:nvSpPr>
          <p:cNvPr id="6" name="Slide Number Placeholder 5">
            <a:extLst>
              <a:ext uri="{FF2B5EF4-FFF2-40B4-BE49-F238E27FC236}">
                <a16:creationId xmlns:a16="http://schemas.microsoft.com/office/drawing/2014/main" xmlns="" id="{B3F8A6F7-1B73-7936-D677-D9FB675456DE}"/>
              </a:ext>
            </a:extLst>
          </p:cNvPr>
          <p:cNvSpPr>
            <a:spLocks noGrp="1"/>
          </p:cNvSpPr>
          <p:nvPr>
            <p:ph type="sldNum" sz="quarter" idx="12"/>
          </p:nvPr>
        </p:nvSpPr>
        <p:spPr/>
        <p:txBody>
          <a:bodyPr/>
          <a:lstStyle/>
          <a:p>
            <a:fld id="{2502428D-B754-439B-BA0F-CEC356099129}" type="slidenum">
              <a:rPr lang="en-US" smtClean="0"/>
              <a:pPr/>
              <a:t>40</a:t>
            </a:fld>
            <a:endParaRPr lang="en-US"/>
          </a:p>
        </p:txBody>
      </p:sp>
    </p:spTree>
    <p:extLst>
      <p:ext uri="{BB962C8B-B14F-4D97-AF65-F5344CB8AC3E}">
        <p14:creationId xmlns:p14="http://schemas.microsoft.com/office/powerpoint/2010/main" val="21970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A898DEC-823B-52CA-E804-711C8070C421}"/>
              </a:ext>
            </a:extLst>
          </p:cNvPr>
          <p:cNvSpPr>
            <a:spLocks noGrp="1"/>
          </p:cNvSpPr>
          <p:nvPr>
            <p:ph type="sldNum" sz="quarter" idx="12"/>
          </p:nvPr>
        </p:nvSpPr>
        <p:spPr/>
        <p:txBody>
          <a:bodyPr/>
          <a:lstStyle/>
          <a:p>
            <a:fld id="{2502428D-B754-439B-BA0F-CEC356099129}" type="slidenum">
              <a:rPr lang="en-US" smtClean="0"/>
              <a:pPr/>
              <a:t>41</a:t>
            </a:fld>
            <a:endParaRPr lang="en-US"/>
          </a:p>
        </p:txBody>
      </p:sp>
      <p:sp>
        <p:nvSpPr>
          <p:cNvPr id="16" name="Rectangle 15">
            <a:extLst>
              <a:ext uri="{FF2B5EF4-FFF2-40B4-BE49-F238E27FC236}">
                <a16:creationId xmlns:a16="http://schemas.microsoft.com/office/drawing/2014/main" xmlns="" id="{E966D75E-B658-B441-196A-972A70B86925}"/>
              </a:ext>
            </a:extLst>
          </p:cNvPr>
          <p:cNvSpPr/>
          <p:nvPr/>
        </p:nvSpPr>
        <p:spPr>
          <a:xfrm>
            <a:off x="693019" y="1395663"/>
            <a:ext cx="10578165" cy="44276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xmlns="" id="{5802A991-B6EC-5A4A-BBE2-E03550CB4B35}"/>
              </a:ext>
            </a:extLst>
          </p:cNvPr>
          <p:cNvSpPr txBox="1"/>
          <p:nvPr/>
        </p:nvSpPr>
        <p:spPr>
          <a:xfrm>
            <a:off x="397567" y="342572"/>
            <a:ext cx="11598964" cy="5791842"/>
          </a:xfrm>
          <a:prstGeom prst="rect">
            <a:avLst/>
          </a:prstGeom>
          <a:noFill/>
        </p:spPr>
        <p:txBody>
          <a:bodyPr wrap="square" rtlCol="0">
            <a:spAutoFit/>
          </a:bodyPr>
          <a:lstStyle/>
          <a:p>
            <a:pPr algn="just">
              <a:lnSpc>
                <a:spcPct val="110000"/>
              </a:lnSpc>
            </a:pPr>
            <a:r>
              <a:rPr lang="en-US" sz="2600" b="1"/>
              <a:t>1. Lập biên bản ghi nhớ đối với </a:t>
            </a:r>
            <a:r>
              <a:rPr lang="en-US" sz="2600" b="1">
                <a:solidFill>
                  <a:srgbClr val="FF0000"/>
                </a:solidFill>
              </a:rPr>
              <a:t>Trưởng Điểm thi </a:t>
            </a:r>
            <a:r>
              <a:rPr lang="en-US" sz="2600" b="1"/>
              <a:t>kiến nghị khắc phục:</a:t>
            </a:r>
          </a:p>
          <a:p>
            <a:pPr marL="342900" indent="-342900" algn="just">
              <a:lnSpc>
                <a:spcPct val="110000"/>
              </a:lnSpc>
              <a:buFontTx/>
              <a:buChar char="-"/>
            </a:pPr>
            <a:r>
              <a:rPr lang="vi-VN" sz="2600">
                <a:latin typeface="Calibri" panose="020F0502020204030204" pitchFamily="34" charset="0"/>
              </a:rPr>
              <a:t>Tính an toàn của Điểm thi (Phòng thi, phòng bảo quản đề thi, bài thi... )</a:t>
            </a:r>
            <a:r>
              <a:rPr lang="en-US" sz="2600"/>
              <a:t>;</a:t>
            </a:r>
          </a:p>
          <a:p>
            <a:pPr marL="342900" indent="-342900" algn="just">
              <a:lnSpc>
                <a:spcPct val="110000"/>
              </a:lnSpc>
              <a:buFontTx/>
              <a:buChar char="-"/>
            </a:pPr>
            <a:r>
              <a:rPr lang="vi-VN" sz="2600">
                <a:latin typeface="Calibri" panose="020F0502020204030204" pitchFamily="34" charset="0"/>
              </a:rPr>
              <a:t>Điều kiện CSVC, VPP, an ninh, điện nước, y tế….</a:t>
            </a:r>
          </a:p>
          <a:p>
            <a:pPr marL="342900" indent="-342900" algn="just">
              <a:lnSpc>
                <a:spcPct val="110000"/>
              </a:lnSpc>
              <a:buFontTx/>
              <a:buChar char="-"/>
            </a:pPr>
            <a:r>
              <a:rPr lang="vi-VN" sz="2600">
                <a:latin typeface="Calibri" panose="020F0502020204030204" pitchFamily="34" charset="0"/>
              </a:rPr>
              <a:t>Việc phân công, bố trí khu vực làm việc chưa hiệu quả</a:t>
            </a:r>
            <a:r>
              <a:rPr lang="en-US" sz="2600"/>
              <a:t>;</a:t>
            </a:r>
          </a:p>
          <a:p>
            <a:pPr marL="342900" indent="-342900" algn="just">
              <a:lnSpc>
                <a:spcPct val="110000"/>
              </a:lnSpc>
              <a:buFontTx/>
              <a:buChar char="-"/>
            </a:pPr>
            <a:r>
              <a:rPr lang="vi-VN" sz="2600">
                <a:latin typeface="Calibri" panose="020F0502020204030204" pitchFamily="34" charset="0"/>
              </a:rPr>
              <a:t>Việc điều hành hoạt động của Điểm thi chưa đúng với quy định.</a:t>
            </a:r>
            <a:endParaRPr lang="en-US" sz="2600"/>
          </a:p>
          <a:p>
            <a:pPr algn="just">
              <a:lnSpc>
                <a:spcPct val="110000"/>
              </a:lnSpc>
            </a:pPr>
            <a:r>
              <a:rPr lang="en-US" sz="2600" b="1" i="0">
                <a:effectLst/>
              </a:rPr>
              <a:t>2. Lập biên bản ghi nhớ với </a:t>
            </a:r>
            <a:r>
              <a:rPr lang="en-US" sz="2600" b="1" i="0">
                <a:solidFill>
                  <a:srgbClr val="FF0000"/>
                </a:solidFill>
                <a:effectLst/>
              </a:rPr>
              <a:t>Cán bộ coi thi/Trưởng Điểm thi</a:t>
            </a:r>
            <a:r>
              <a:rPr lang="en-US" sz="2600" b="1" i="0">
                <a:effectLst/>
              </a:rPr>
              <a:t> kiến nghị xử lý thí sinh vi phạm quy chế thi</a:t>
            </a:r>
          </a:p>
          <a:p>
            <a:pPr algn="just">
              <a:lnSpc>
                <a:spcPct val="110000"/>
              </a:lnSpc>
            </a:pPr>
            <a:r>
              <a:rPr lang="en-US" sz="2600" b="1"/>
              <a:t>3. Lập biên bản ghi nhớ với </a:t>
            </a:r>
            <a:r>
              <a:rPr lang="en-US" sz="2600" b="1">
                <a:solidFill>
                  <a:srgbClr val="FF0000"/>
                </a:solidFill>
              </a:rPr>
              <a:t>Trưởng Điểm thi</a:t>
            </a:r>
            <a:r>
              <a:rPr lang="en-US" sz="2600" b="1"/>
              <a:t> kiến nghị xử lý thành viên tại Điểm thi vi phạm quy chế thi</a:t>
            </a:r>
            <a:r>
              <a:rPr lang="vi-VN" sz="2600" b="1">
                <a:latin typeface="Calibri" panose="020F0502020204030204" pitchFamily="34" charset="0"/>
              </a:rPr>
              <a:t>.</a:t>
            </a:r>
          </a:p>
          <a:p>
            <a:pPr algn="just">
              <a:lnSpc>
                <a:spcPct val="110000"/>
              </a:lnSpc>
            </a:pPr>
            <a:r>
              <a:rPr lang="en-US" sz="2600" b="1"/>
              <a:t>4. Lập biên bản ghi nhớ với </a:t>
            </a:r>
            <a:r>
              <a:rPr lang="en-US" sz="2600" b="1">
                <a:solidFill>
                  <a:srgbClr val="FF0000"/>
                </a:solidFill>
              </a:rPr>
              <a:t>những người làm thi </a:t>
            </a:r>
            <a:r>
              <a:rPr lang="en-US" sz="2600" b="1"/>
              <a:t>kiến nghị xử lý Trưởng Điểm thi vi phạm quy chế thi</a:t>
            </a:r>
            <a:r>
              <a:rPr lang="vi-VN" sz="2600" b="1">
                <a:latin typeface="Calibri" panose="020F0502020204030204" pitchFamily="34" charset="0"/>
              </a:rPr>
              <a:t>.</a:t>
            </a:r>
            <a:endParaRPr lang="en-US" sz="2600" b="1">
              <a:latin typeface="Calibri" panose="020F0502020204030204" pitchFamily="34" charset="0"/>
            </a:endParaRPr>
          </a:p>
          <a:p>
            <a:pPr algn="just">
              <a:lnSpc>
                <a:spcPct val="110000"/>
              </a:lnSpc>
            </a:pPr>
            <a:r>
              <a:rPr lang="en-US" sz="2600" b="1">
                <a:solidFill>
                  <a:srgbClr val="FF0000"/>
                </a:solidFill>
              </a:rPr>
              <a:t>5. Các trường hợp khác: </a:t>
            </a:r>
            <a:r>
              <a:rPr lang="vi-VN" sz="2600" b="1">
                <a:latin typeface="Calibri" panose="020F0502020204030204" pitchFamily="34" charset="0"/>
              </a:rPr>
              <a:t>Tùy trường hợp cụ thể Tổ trưởng thanh tra báo cáo ngay về tổ trực thanh tra thi hoặc lãnh đạo thanh tra xin ý kiến chỉ đạo, thực hiện.</a:t>
            </a:r>
            <a:endParaRPr lang="en-US" sz="2600" b="1"/>
          </a:p>
        </p:txBody>
      </p:sp>
    </p:spTree>
    <p:extLst>
      <p:ext uri="{BB962C8B-B14F-4D97-AF65-F5344CB8AC3E}">
        <p14:creationId xmlns:p14="http://schemas.microsoft.com/office/powerpoint/2010/main" val="1616941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Chế độ báo cáo</a:t>
            </a:r>
          </a:p>
        </p:txBody>
      </p:sp>
      <p:sp>
        <p:nvSpPr>
          <p:cNvPr id="7" name="Slide Number Placeholder 6">
            <a:extLst>
              <a:ext uri="{FF2B5EF4-FFF2-40B4-BE49-F238E27FC236}">
                <a16:creationId xmlns:a16="http://schemas.microsoft.com/office/drawing/2014/main" xmlns="" id="{EB8F3134-A16B-0797-3397-E4A88325BD79}"/>
              </a:ext>
            </a:extLst>
          </p:cNvPr>
          <p:cNvSpPr>
            <a:spLocks noGrp="1"/>
          </p:cNvSpPr>
          <p:nvPr>
            <p:ph type="sldNum" sz="quarter" idx="12"/>
          </p:nvPr>
        </p:nvSpPr>
        <p:spPr/>
        <p:txBody>
          <a:bodyPr/>
          <a:lstStyle/>
          <a:p>
            <a:fld id="{2502428D-B754-439B-BA0F-CEC356099129}" type="slidenum">
              <a:rPr lang="en-US" smtClean="0"/>
              <a:pPr/>
              <a:t>42</a:t>
            </a:fld>
            <a:endParaRPr lang="en-US"/>
          </a:p>
        </p:txBody>
      </p:sp>
      <p:sp>
        <p:nvSpPr>
          <p:cNvPr id="2" name="Rectangle 1">
            <a:extLst>
              <a:ext uri="{FF2B5EF4-FFF2-40B4-BE49-F238E27FC236}">
                <a16:creationId xmlns:a16="http://schemas.microsoft.com/office/drawing/2014/main" xmlns="" id="{83C53883-254D-AD31-FFD0-24498B5D9353}"/>
              </a:ext>
            </a:extLst>
          </p:cNvPr>
          <p:cNvSpPr/>
          <p:nvPr/>
        </p:nvSpPr>
        <p:spPr>
          <a:xfrm>
            <a:off x="337930" y="779413"/>
            <a:ext cx="11516139" cy="55322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spcBef>
                <a:spcPts val="300"/>
              </a:spcBef>
            </a:pPr>
            <a:r>
              <a:rPr lang="en-US" sz="2400" b="1" dirty="0">
                <a:solidFill>
                  <a:srgbClr val="3129EE"/>
                </a:solidFill>
                <a:effectLst/>
                <a:ea typeface="Times New Roman" panose="02020603050405020304" pitchFamily="18" charset="0"/>
                <a:cs typeface="Times New Roman" panose="02020603050405020304" pitchFamily="18" charset="0"/>
              </a:rPr>
              <a:t>1. </a:t>
            </a:r>
            <a:r>
              <a:rPr lang="en-US" sz="2400" b="1" dirty="0" err="1">
                <a:solidFill>
                  <a:srgbClr val="3129EE"/>
                </a:solidFill>
                <a:effectLst/>
                <a:ea typeface="Times New Roman" panose="02020603050405020304" pitchFamily="18" charset="0"/>
                <a:cs typeface="Times New Roman" panose="02020603050405020304" pitchFamily="18" charset="0"/>
              </a:rPr>
              <a:t>Báo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cáo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nhanh</a:t>
            </a:r>
            <a:r>
              <a:rPr lang="en-US" sz="2400" b="1" dirty="0">
                <a:solidFill>
                  <a:srgbClr val="3129EE"/>
                </a:solidFill>
                <a:effectLst/>
                <a:ea typeface="Times New Roman" panose="02020603050405020304" pitchFamily="18" charset="0"/>
                <a:cs typeface="Times New Roman" panose="02020603050405020304" pitchFamily="18" charset="0"/>
              </a:rPr>
              <a:t>:</a:t>
            </a:r>
            <a:r>
              <a:rPr lang="en-US" sz="2400" dirty="0">
                <a:solidFill>
                  <a:srgbClr val="3129EE"/>
                </a:solidFill>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phát</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hiện</a:t>
            </a:r>
            <a:r>
              <a:rPr lang="en-US" sz="2400" dirty="0">
                <a:effectLst/>
                <a:ea typeface="Times New Roman" panose="02020603050405020304" pitchFamily="18" charset="0"/>
                <a:cs typeface="Times New Roman" panose="02020603050405020304" pitchFamily="18" charset="0"/>
              </a:rPr>
              <a:t> vi </a:t>
            </a:r>
            <a:r>
              <a:rPr lang="en-US" sz="2400" dirty="0" err="1">
                <a:effectLst/>
                <a:ea typeface="Times New Roman" panose="02020603050405020304" pitchFamily="18" charset="0"/>
                <a:cs typeface="Times New Roman" panose="02020603050405020304" pitchFamily="18" charset="0"/>
              </a:rPr>
              <a:t>phạm</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quy</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chế</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Tổ</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trưởng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lập</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biên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ghi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nhớ</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và</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báo</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ngay</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về</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Tổ</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trực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hoặc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lãnh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đạo</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đoàn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thanh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tra</a:t>
            </a:r>
            <a:r>
              <a:rPr lang="en-US" sz="2400" dirty="0">
                <a:effectLst/>
                <a:ea typeface="Times New Roman" panose="02020603050405020304" pitchFamily="18" charset="0"/>
                <a:cs typeface="Times New Roman" panose="02020603050405020304" pitchFamily="18" charset="0"/>
              </a:rPr>
              <a:t>.</a:t>
            </a:r>
          </a:p>
          <a:p>
            <a:pPr algn="just">
              <a:spcBef>
                <a:spcPts val="300"/>
              </a:spcBef>
            </a:pPr>
            <a:r>
              <a:rPr lang="en-US" sz="2400" b="1" dirty="0">
                <a:solidFill>
                  <a:srgbClr val="3129EE"/>
                </a:solidFill>
                <a:effectLst/>
                <a:ea typeface="Times New Roman" panose="02020603050405020304" pitchFamily="18" charset="0"/>
                <a:cs typeface="Times New Roman" panose="02020603050405020304" pitchFamily="18" charset="0"/>
              </a:rPr>
              <a:t>2. </a:t>
            </a:r>
            <a:r>
              <a:rPr lang="en-US" sz="2400" b="1" dirty="0" err="1">
                <a:solidFill>
                  <a:srgbClr val="3129EE"/>
                </a:solidFill>
                <a:effectLst/>
                <a:ea typeface="Times New Roman" panose="02020603050405020304" pitchFamily="18" charset="0"/>
                <a:cs typeface="Times New Roman" panose="02020603050405020304" pitchFamily="18" charset="0"/>
              </a:rPr>
              <a:t>Báo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cáo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ngay</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sau</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khi</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kết</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thúc</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mỗi</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buổi</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thi</a:t>
            </a:r>
            <a:endParaRPr lang="en-US" sz="2400" dirty="0">
              <a:solidFill>
                <a:srgbClr val="3129EE"/>
              </a:solidFill>
              <a:effectLst/>
              <a:ea typeface="Times New Roman" panose="02020603050405020304" pitchFamily="18" charset="0"/>
              <a:cs typeface="Times New Roman" panose="02020603050405020304" pitchFamily="18" charset="0"/>
            </a:endParaRPr>
          </a:p>
          <a:p>
            <a:pPr algn="just">
              <a:spcBef>
                <a:spcPts val="300"/>
              </a:spcBef>
            </a:pPr>
            <a:r>
              <a:rPr lang="en-US" sz="2400" dirty="0" err="1">
                <a:effectLst/>
                <a:ea typeface="Times New Roman" panose="02020603050405020304" pitchFamily="18" charset="0"/>
                <a:cs typeface="Times New Roman" panose="02020603050405020304" pitchFamily="18" charset="0"/>
              </a:rPr>
              <a:t>Sau</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kết</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thúc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mỗi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buổi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Tổ</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trưởng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báo</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cáo</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về</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Tổ</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trực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về</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số</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học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sinh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vắng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muộn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không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được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dự</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các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tình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huống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bất</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thường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đã</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ghi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biên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kiến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nghị</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khắc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phục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hoặc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kiến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nghị</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xử</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lý</a:t>
            </a:r>
            <a:r>
              <a:rPr lang="en-US" sz="2400" dirty="0">
                <a:effectLst/>
                <a:ea typeface="Times New Roman" panose="02020603050405020304" pitchFamily="18" charset="0"/>
                <a:cs typeface="Times New Roman" panose="02020603050405020304" pitchFamily="18" charset="0"/>
              </a:rPr>
              <a:t>.</a:t>
            </a:r>
          </a:p>
          <a:p>
            <a:pPr algn="just">
              <a:spcBef>
                <a:spcPts val="300"/>
              </a:spcBef>
            </a:pPr>
            <a:r>
              <a:rPr lang="en-US" sz="2400" spc="-30" dirty="0" err="1">
                <a:effectLst/>
                <a:ea typeface="Times New Roman" panose="02020603050405020304" pitchFamily="18" charset="0"/>
                <a:cs typeface="Times New Roman" panose="02020603050405020304" pitchFamily="18" charset="0"/>
              </a:rPr>
              <a:t>Lưu</a:t>
            </a:r>
            <a:r>
              <a:rPr lang="en-US" sz="2400" spc="-30" dirty="0">
                <a:effectLst/>
                <a:ea typeface="Times New Roman" panose="02020603050405020304" pitchFamily="18" charset="0"/>
                <a:cs typeface="Times New Roman" panose="02020603050405020304" pitchFamily="18" charset="0"/>
              </a:rPr>
              <a:t> ý: </a:t>
            </a:r>
            <a:r>
              <a:rPr lang="en-US" sz="2400" spc="-30" dirty="0" err="1">
                <a:effectLst/>
                <a:ea typeface="Times New Roman" panose="02020603050405020304" pitchFamily="18" charset="0"/>
                <a:cs typeface="Times New Roman" panose="02020603050405020304" pitchFamily="18" charset="0"/>
              </a:rPr>
              <a:t>Tất</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cả</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các</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Tổ</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trưởng</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đều</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phải</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báo</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cáo</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kể</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cả</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không</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có</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tình</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huống</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bất</a:t>
            </a:r>
            <a:r>
              <a:rPr lang="en-US" sz="2400" spc="-30" dirty="0">
                <a:effectLst/>
                <a:ea typeface="Times New Roman" panose="02020603050405020304" pitchFamily="18" charset="0"/>
                <a:cs typeface="Times New Roman" panose="02020603050405020304" pitchFamily="18" charset="0"/>
              </a:rPr>
              <a:t> </a:t>
            </a:r>
            <a:r>
              <a:rPr lang="en-US" sz="2400" spc="-30" dirty="0" err="1">
                <a:effectLst/>
                <a:ea typeface="Times New Roman" panose="02020603050405020304" pitchFamily="18" charset="0"/>
                <a:cs typeface="Times New Roman" panose="02020603050405020304" pitchFamily="18" charset="0"/>
              </a:rPr>
              <a:t>thường</a:t>
            </a:r>
            <a:r>
              <a:rPr lang="en-US" sz="2400" spc="-30" dirty="0">
                <a:effectLst/>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a:p>
            <a:pPr algn="just">
              <a:spcBef>
                <a:spcPts val="300"/>
              </a:spcBef>
            </a:pPr>
            <a:r>
              <a:rPr lang="en-US" sz="2400" b="1" dirty="0">
                <a:solidFill>
                  <a:srgbClr val="3129EE"/>
                </a:solidFill>
                <a:effectLst/>
                <a:ea typeface="Times New Roman" panose="02020603050405020304" pitchFamily="18" charset="0"/>
                <a:cs typeface="Times New Roman" panose="02020603050405020304" pitchFamily="18" charset="0"/>
              </a:rPr>
              <a:t>3. </a:t>
            </a:r>
            <a:r>
              <a:rPr lang="en-US" sz="2400" b="1" dirty="0" err="1">
                <a:solidFill>
                  <a:srgbClr val="3129EE"/>
                </a:solidFill>
                <a:effectLst/>
                <a:ea typeface="Times New Roman" panose="02020603050405020304" pitchFamily="18" charset="0"/>
                <a:cs typeface="Times New Roman" panose="02020603050405020304" pitchFamily="18" charset="0"/>
              </a:rPr>
              <a:t>Báo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cáo</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sau</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khi</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kết</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thúc</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coi</a:t>
            </a:r>
            <a:r>
              <a:rPr lang="en-US" sz="2400" b="1" dirty="0">
                <a:solidFill>
                  <a:srgbClr val="3129EE"/>
                </a:solidFill>
                <a:effectLst/>
                <a:ea typeface="Times New Roman" panose="02020603050405020304" pitchFamily="18" charset="0"/>
                <a:cs typeface="Times New Roman" panose="02020603050405020304" pitchFamily="18" charset="0"/>
              </a:rPr>
              <a:t> </a:t>
            </a:r>
            <a:r>
              <a:rPr lang="en-US" sz="2400" b="1" dirty="0" err="1">
                <a:solidFill>
                  <a:srgbClr val="3129EE"/>
                </a:solidFill>
                <a:effectLst/>
                <a:ea typeface="Times New Roman" panose="02020603050405020304" pitchFamily="18" charset="0"/>
                <a:cs typeface="Times New Roman" panose="02020603050405020304" pitchFamily="18" charset="0"/>
              </a:rPr>
              <a:t>thi</a:t>
            </a:r>
            <a:endParaRPr lang="en-US" sz="2400" dirty="0">
              <a:solidFill>
                <a:srgbClr val="3129EE"/>
              </a:solidFill>
              <a:effectLst/>
              <a:ea typeface="Times New Roman" panose="02020603050405020304" pitchFamily="18" charset="0"/>
              <a:cs typeface="Times New Roman" panose="02020603050405020304" pitchFamily="18" charset="0"/>
            </a:endParaRPr>
          </a:p>
          <a:p>
            <a:pPr algn="just">
              <a:spcBef>
                <a:spcPts val="300"/>
              </a:spcBef>
            </a:pPr>
            <a:r>
              <a:rPr lang="en-US" sz="2400" dirty="0">
                <a:effectLst/>
                <a:ea typeface="Times New Roman" panose="02020603050405020304" pitchFamily="18" charset="0"/>
                <a:cs typeface="Times New Roman" panose="02020603050405020304" pitchFamily="18" charset="0"/>
              </a:rPr>
              <a:t>a) </a:t>
            </a:r>
            <a:r>
              <a:rPr lang="en-US" sz="2400" dirty="0" err="1">
                <a:effectLst/>
                <a:ea typeface="Times New Roman" panose="02020603050405020304" pitchFamily="18" charset="0"/>
                <a:cs typeface="Times New Roman" panose="02020603050405020304" pitchFamily="18" charset="0"/>
              </a:rPr>
              <a:t>Các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Tổ</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trưởng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tại</a:t>
            </a:r>
            <a:r>
              <a:rPr lang="en-US" sz="2400" dirty="0">
                <a:effectLst/>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Điểm</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coi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sau</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môn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cuối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cùng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hoàn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thiện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Biên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thanh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tra</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công</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tác</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coi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mẫu</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số</a:t>
            </a:r>
            <a:r>
              <a:rPr lang="en-US" sz="2400" dirty="0">
                <a:effectLst/>
                <a:ea typeface="Times New Roman" panose="02020603050405020304" pitchFamily="18" charset="0"/>
                <a:cs typeface="Times New Roman" panose="02020603050405020304" pitchFamily="18" charset="0"/>
              </a:rPr>
              <a:t> 01) (</a:t>
            </a:r>
            <a:r>
              <a:rPr lang="en-US" sz="2400" dirty="0" err="1">
                <a:effectLst/>
                <a:ea typeface="Times New Roman" panose="02020603050405020304" pitchFamily="18" charset="0"/>
                <a:cs typeface="Times New Roman" panose="02020603050405020304" pitchFamily="18" charset="0"/>
              </a:rPr>
              <a:t>lập</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thành</a:t>
            </a:r>
            <a:r>
              <a:rPr lang="en-US" sz="2400" dirty="0">
                <a:effectLst/>
                <a:ea typeface="Times New Roman" panose="02020603050405020304" pitchFamily="18" charset="0"/>
                <a:cs typeface="Times New Roman" panose="02020603050405020304" pitchFamily="18" charset="0"/>
              </a:rPr>
              <a:t> 02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01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gửi</a:t>
            </a:r>
            <a:r>
              <a:rPr lang="en-US" sz="2400" dirty="0">
                <a:effectLst/>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Điểm</a:t>
            </a:r>
            <a:r>
              <a:rPr lang="en-US" sz="2400" dirty="0">
                <a:ea typeface="Times New Roman" panose="02020603050405020304" pitchFamily="18" charset="0"/>
                <a:cs typeface="Times New Roman" panose="02020603050405020304" pitchFamily="18" charset="0"/>
              </a:rPr>
              <a:t> </a:t>
            </a:r>
            <a:r>
              <a:rPr lang="en-US" sz="2400" dirty="0" err="1">
                <a:ea typeface="Times New Roman" panose="02020603050405020304" pitchFamily="18" charset="0"/>
                <a:cs typeface="Times New Roman" panose="02020603050405020304" pitchFamily="18" charset="0"/>
              </a:rPr>
              <a:t>thi</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để</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lưu</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hồ</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sơ</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của</a:t>
            </a:r>
            <a:r>
              <a:rPr lang="en-US" sz="2400" dirty="0">
                <a:effectLst/>
                <a:ea typeface="Times New Roman" panose="02020603050405020304" pitchFamily="18" charset="0"/>
                <a:cs typeface="Times New Roman" panose="02020603050405020304" pitchFamily="18" charset="0"/>
              </a:rPr>
              <a:t> HĐT, 01 </a:t>
            </a:r>
            <a:r>
              <a:rPr lang="en-US" sz="2400" dirty="0" err="1">
                <a:effectLst/>
                <a:ea typeface="Times New Roman" panose="02020603050405020304" pitchFamily="18" charset="0"/>
                <a:cs typeface="Times New Roman" panose="02020603050405020304" pitchFamily="18" charset="0"/>
              </a:rPr>
              <a:t>bản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nộp</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cho</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Đoàn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thanh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tra</a:t>
            </a:r>
            <a:r>
              <a:rPr lang="en-US" sz="2400" dirty="0">
                <a:effectLst/>
                <a:ea typeface="Times New Roman" panose="02020603050405020304" pitchFamily="18" charset="0"/>
                <a:cs typeface="Times New Roman" panose="02020603050405020304" pitchFamily="18" charset="0"/>
              </a:rPr>
              <a:t>.</a:t>
            </a:r>
          </a:p>
          <a:p>
            <a:pPr algn="just">
              <a:spcBef>
                <a:spcPts val="300"/>
              </a:spcBef>
            </a:pPr>
            <a:r>
              <a:rPr lang="en-US" sz="2400" dirty="0">
                <a:effectLst/>
                <a:ea typeface="Times New Roman" panose="02020603050405020304" pitchFamily="18" charset="0"/>
                <a:cs typeface="Times New Roman" panose="02020603050405020304" pitchFamily="18" charset="0"/>
              </a:rPr>
              <a:t>b) </a:t>
            </a:r>
            <a:r>
              <a:rPr lang="en-US" sz="2400" dirty="0" err="1">
                <a:effectLst/>
                <a:ea typeface="Times New Roman" panose="02020603050405020304" pitchFamily="18" charset="0"/>
                <a:cs typeface="Times New Roman" panose="02020603050405020304" pitchFamily="18" charset="0"/>
              </a:rPr>
              <a:t>Hồ</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sơ</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nộp</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về</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Đoàn</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thanh</a:t>
            </a:r>
            <a:r>
              <a:rPr lang="en-US" sz="2400" dirty="0">
                <a:effectLst/>
                <a:ea typeface="Times New Roman" panose="02020603050405020304" pitchFamily="18" charset="0"/>
                <a:cs typeface="Times New Roman" panose="02020603050405020304" pitchFamily="18" charset="0"/>
              </a:rPr>
              <a:t> </a:t>
            </a:r>
            <a:r>
              <a:rPr lang="en-US" sz="2400" dirty="0" err="1">
                <a:effectLst/>
                <a:ea typeface="Times New Roman" panose="02020603050405020304" pitchFamily="18" charset="0"/>
                <a:cs typeface="Times New Roman" panose="02020603050405020304" pitchFamily="18" charset="0"/>
              </a:rPr>
              <a:t>tra</a:t>
            </a:r>
            <a:endParaRPr lang="en-US" sz="2400" dirty="0">
              <a:effectLst/>
              <a:ea typeface="Times New Roman" panose="02020603050405020304" pitchFamily="18" charset="0"/>
              <a:cs typeface="Times New Roman" panose="02020603050405020304" pitchFamily="18" charset="0"/>
            </a:endParaRPr>
          </a:p>
          <a:p>
            <a:pPr algn="just">
              <a:spcBef>
                <a:spcPts val="300"/>
              </a:spcBef>
            </a:pPr>
            <a:r>
              <a:rPr lang="vi-VN" sz="2400" dirty="0">
                <a:latin typeface="Calibri" panose="020F0502020204030204" pitchFamily="34" charset="0"/>
                <a:ea typeface="Calibri" panose="020F0502020204030204" pitchFamily="34" charset="0"/>
                <a:cs typeface="Calibri" panose="020F0502020204030204" pitchFamily="34" charset="0"/>
              </a:rPr>
              <a:t>Thời gian: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C</a:t>
            </a:r>
            <a:r>
              <a:rPr lang="vi-VN" sz="2400" b="1" dirty="0">
                <a:solidFill>
                  <a:srgbClr val="FF0000"/>
                </a:solidFill>
                <a:latin typeface="Calibri" panose="020F0502020204030204" pitchFamily="34" charset="0"/>
                <a:ea typeface="Calibri" panose="020F0502020204030204" pitchFamily="34" charset="0"/>
                <a:cs typeface="Calibri" panose="020F0502020204030204" pitchFamily="34" charset="0"/>
              </a:rPr>
              <a:t>hậm nhất ngày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/7/2024</a:t>
            </a:r>
            <a:r>
              <a:rPr lang="vi-VN" sz="2400" dirty="0">
                <a:latin typeface="Calibri" panose="020F0502020204030204" pitchFamily="34" charset="0"/>
                <a:ea typeface="Calibri" panose="020F0502020204030204" pitchFamily="34" charset="0"/>
                <a:cs typeface="Calibri" panose="020F0502020204030204" pitchFamily="34" charset="0"/>
              </a:rPr>
              <a:t>; hồ sơ gồm: Chương trình/Kế hoạch làm việc của tổ thanh tra; Biên bản thanh tra công tác coi thi; Các loại biên bản ghi nhớ; Nhật ký thanh tra.</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663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Yêu cầu đối với thành viên Đoàn kiểm tra</a:t>
            </a:r>
          </a:p>
        </p:txBody>
      </p:sp>
      <p:sp>
        <p:nvSpPr>
          <p:cNvPr id="7" name="Slide Number Placeholder 6">
            <a:extLst>
              <a:ext uri="{FF2B5EF4-FFF2-40B4-BE49-F238E27FC236}">
                <a16:creationId xmlns:a16="http://schemas.microsoft.com/office/drawing/2014/main" xmlns="" id="{EB8F3134-A16B-0797-3397-E4A88325BD79}"/>
              </a:ext>
            </a:extLst>
          </p:cNvPr>
          <p:cNvSpPr>
            <a:spLocks noGrp="1"/>
          </p:cNvSpPr>
          <p:nvPr>
            <p:ph type="sldNum" sz="quarter" idx="12"/>
          </p:nvPr>
        </p:nvSpPr>
        <p:spPr/>
        <p:txBody>
          <a:bodyPr/>
          <a:lstStyle/>
          <a:p>
            <a:fld id="{2502428D-B754-439B-BA0F-CEC356099129}" type="slidenum">
              <a:rPr lang="en-US" smtClean="0"/>
              <a:pPr/>
              <a:t>43</a:t>
            </a:fld>
            <a:endParaRPr lang="en-US"/>
          </a:p>
        </p:txBody>
      </p:sp>
      <p:sp>
        <p:nvSpPr>
          <p:cNvPr id="3" name="Rectangle 2">
            <a:extLst>
              <a:ext uri="{FF2B5EF4-FFF2-40B4-BE49-F238E27FC236}">
                <a16:creationId xmlns:a16="http://schemas.microsoft.com/office/drawing/2014/main" xmlns="" id="{569E4779-53AB-97BF-907A-4FC8135FF0F0}"/>
              </a:ext>
            </a:extLst>
          </p:cNvPr>
          <p:cNvSpPr/>
          <p:nvPr/>
        </p:nvSpPr>
        <p:spPr>
          <a:xfrm>
            <a:off x="337930" y="779413"/>
            <a:ext cx="11516139" cy="47089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Có mặt trước so với thời gian làm việc của mỗi buổi thi.</a:t>
            </a:r>
            <a:endParaRPr lang="en-US" sz="28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Trước khi làm việc điện thoại phải được tắt nguồn hoặc để im lặng, tắt chế độ báo thức, cảnh báo… và cặp, túi (nếu có) được gửi tập trung tại vị trí quy định.</a:t>
            </a:r>
            <a:endParaRPr lang="en-US" sz="28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Làm việc theo đúng vị trí, công việc được phân công, phải đeo phù hiệu khi làm việc.</a:t>
            </a:r>
            <a:endParaRPr lang="en-US" sz="28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Trong quá trình làm việc phải tập trung, không làm việc riêng. Khi di chuyển phải nhẹ nhàng không làm ảnh hưởng đến hoạt động của Điểm thi.</a:t>
            </a:r>
            <a:endParaRPr lang="en-US" sz="28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Không được uống bia, rượu, đồ uống có cồn ngay trước và trong thời gian làm việc.</a:t>
            </a:r>
          </a:p>
        </p:txBody>
      </p:sp>
    </p:spTree>
    <p:extLst>
      <p:ext uri="{BB962C8B-B14F-4D97-AF65-F5344CB8AC3E}">
        <p14:creationId xmlns:p14="http://schemas.microsoft.com/office/powerpoint/2010/main" val="4074728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F17ECB5-5F9F-B5FA-126F-784DFCFC96D7}"/>
              </a:ext>
            </a:extLst>
          </p:cNvPr>
          <p:cNvSpPr txBox="1"/>
          <p:nvPr/>
        </p:nvSpPr>
        <p:spPr>
          <a:xfrm>
            <a:off x="1145406" y="954158"/>
            <a:ext cx="10420952" cy="769441"/>
          </a:xfrm>
          <a:prstGeom prst="rect">
            <a:avLst/>
          </a:prstGeom>
          <a:noFill/>
        </p:spPr>
        <p:txBody>
          <a:bodyPr wrap="square">
            <a:spAutoFit/>
          </a:bodyPr>
          <a:lstStyle/>
          <a:p>
            <a:r>
              <a:rPr lang="en-US" sz="4400" b="1">
                <a:solidFill>
                  <a:srgbClr val="C0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Lịch làm việc</a:t>
            </a:r>
            <a:endParaRPr lang="en-US" sz="4400">
              <a:solidFill>
                <a:srgbClr val="C00000"/>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D0A55FDB-DE82-C98A-4FCF-387E30067837}"/>
              </a:ext>
            </a:extLst>
          </p:cNvPr>
          <p:cNvSpPr txBox="1"/>
          <p:nvPr/>
        </p:nvSpPr>
        <p:spPr>
          <a:xfrm>
            <a:off x="1065892" y="2025859"/>
            <a:ext cx="10420952" cy="3108543"/>
          </a:xfrm>
          <a:prstGeom prst="rect">
            <a:avLst/>
          </a:prstGeom>
          <a:noFill/>
        </p:spPr>
        <p:txBody>
          <a:bodyPr wrap="square">
            <a:spAutoFit/>
          </a:bodyPr>
          <a:lstStyle/>
          <a:p>
            <a:pPr algn="just"/>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Ngày</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26/6/2024: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Từ</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7h30’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Thời</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gian</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bắt</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đầu</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làm</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việc</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các</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buổi</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khác</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theo</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sự</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thống</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nhất</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của</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Điểm</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US" sz="2800" dirty="0" err="1">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thi</a:t>
            </a:r>
            <a:r>
              <a:rPr lang="en-US" sz="2800"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a:t>
            </a:r>
          </a:p>
          <a:p>
            <a:pPr lvl="1"/>
            <a:r>
              <a:rPr lang="en-US" sz="2800" dirty="0" err="1">
                <a:solidFill>
                  <a:srgbClr val="3129EE"/>
                </a:solidFill>
                <a:effectLst>
                  <a:outerShdw blurRad="38100" dist="38100" dir="2700000" algn="tl">
                    <a:srgbClr val="000000">
                      <a:alpha val="43137"/>
                    </a:srgbClr>
                  </a:outerShdw>
                </a:effectLst>
                <a:cs typeface="Times New Roman" panose="02020603050405020304" pitchFamily="18" charset="0"/>
              </a:rPr>
              <a:t>Sáng</a:t>
            </a:r>
            <a:r>
              <a:rPr lang="en-US" sz="2800" dirty="0">
                <a:solidFill>
                  <a:srgbClr val="3129EE"/>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Họp</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cán</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bộ</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làm</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công</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tác</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coi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tại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Điểm</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thi</a:t>
            </a:r>
            <a:endParaRPr lang="en-US" sz="2800" dirty="0">
              <a:solidFill>
                <a:srgbClr val="002060"/>
              </a:solidFill>
              <a:effectLst>
                <a:outerShdw blurRad="38100" dist="38100" dir="2700000" algn="tl">
                  <a:srgbClr val="000000">
                    <a:alpha val="43137"/>
                  </a:srgbClr>
                </a:outerShdw>
              </a:effectLst>
              <a:cs typeface="Times New Roman" panose="02020603050405020304" pitchFamily="18" charset="0"/>
            </a:endParaRPr>
          </a:p>
          <a:p>
            <a:pPr lvl="1"/>
            <a:r>
              <a:rPr lang="en-US" sz="2800" dirty="0" err="1">
                <a:solidFill>
                  <a:srgbClr val="3129EE"/>
                </a:solidFill>
                <a:effectLst>
                  <a:outerShdw blurRad="38100" dist="38100" dir="2700000" algn="tl">
                    <a:srgbClr val="000000">
                      <a:alpha val="43137"/>
                    </a:srgbClr>
                  </a:outerShdw>
                </a:effectLst>
                <a:cs typeface="Times New Roman" panose="02020603050405020304" pitchFamily="18" charset="0"/>
              </a:rPr>
              <a:t>Chiều</a:t>
            </a:r>
            <a:r>
              <a:rPr lang="en-US" sz="2800" dirty="0">
                <a:solidFill>
                  <a:srgbClr val="3129EE"/>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Làm</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thủ</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tục</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dự</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cho</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thí</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sinh</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phổ</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biến</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quy</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chế</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sửa</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sai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thông</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tin.</a:t>
            </a:r>
          </a:p>
          <a:p>
            <a:r>
              <a:rPr lang="en-US" sz="2800" dirty="0" err="1">
                <a:solidFill>
                  <a:srgbClr val="FF0000"/>
                </a:solidFill>
                <a:effectLst>
                  <a:outerShdw blurRad="38100" dist="38100" dir="2700000" algn="tl">
                    <a:srgbClr val="000000">
                      <a:alpha val="43137"/>
                    </a:srgbClr>
                  </a:outerShdw>
                </a:effectLst>
                <a:cs typeface="Times New Roman" panose="02020603050405020304" pitchFamily="18" charset="0"/>
              </a:rPr>
              <a:t>Ngày</a:t>
            </a:r>
            <a:r>
              <a:rPr lang="en-US" sz="2800" dirty="0">
                <a:solidFill>
                  <a:srgbClr val="FF0000"/>
                </a:solidFill>
                <a:effectLst>
                  <a:outerShdw blurRad="38100" dist="38100" dir="2700000" algn="tl">
                    <a:srgbClr val="000000">
                      <a:alpha val="43137"/>
                    </a:srgbClr>
                  </a:outerShdw>
                </a:effectLst>
                <a:cs typeface="Times New Roman" panose="02020603050405020304" pitchFamily="18" charset="0"/>
              </a:rPr>
              <a:t> 27,28/6/2024: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Tổ</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chức</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thi</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theo</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lịch</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thi</a:t>
            </a:r>
            <a:endParaRPr lang="en-US" sz="2800" dirty="0">
              <a:solidFill>
                <a:srgbClr val="002060"/>
              </a:solidFill>
              <a:effectLst>
                <a:outerShdw blurRad="38100" dist="38100" dir="2700000" algn="tl">
                  <a:srgbClr val="000000">
                    <a:alpha val="43137"/>
                  </a:srgbClr>
                </a:outerShdw>
              </a:effectLst>
              <a:cs typeface="Times New Roman" panose="02020603050405020304" pitchFamily="18" charset="0"/>
            </a:endParaRPr>
          </a:p>
          <a:p>
            <a:r>
              <a:rPr lang="en-US" sz="2800" dirty="0" err="1">
                <a:solidFill>
                  <a:srgbClr val="FF0000"/>
                </a:solidFill>
                <a:effectLst>
                  <a:outerShdw blurRad="38100" dist="38100" dir="2700000" algn="tl">
                    <a:srgbClr val="000000">
                      <a:alpha val="43137"/>
                    </a:srgbClr>
                  </a:outerShdw>
                </a:effectLst>
                <a:cs typeface="Times New Roman" panose="02020603050405020304" pitchFamily="18" charset="0"/>
              </a:rPr>
              <a:t>Ngày</a:t>
            </a:r>
            <a:r>
              <a:rPr lang="en-US" sz="2800" dirty="0">
                <a:solidFill>
                  <a:srgbClr val="FF0000"/>
                </a:solidFill>
                <a:effectLst>
                  <a:outerShdw blurRad="38100" dist="38100" dir="2700000" algn="tl">
                    <a:srgbClr val="000000">
                      <a:alpha val="43137"/>
                    </a:srgbClr>
                  </a:outerShdw>
                </a:effectLst>
                <a:cs typeface="Times New Roman" panose="02020603050405020304" pitchFamily="18" charset="0"/>
              </a:rPr>
              <a:t> 29/6/2024: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Dự</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 </a:t>
            </a:r>
            <a:r>
              <a:rPr lang="en-US" sz="2800" dirty="0" err="1">
                <a:solidFill>
                  <a:srgbClr val="002060"/>
                </a:solidFill>
                <a:effectLst>
                  <a:outerShdw blurRad="38100" dist="38100" dir="2700000" algn="tl">
                    <a:srgbClr val="000000">
                      <a:alpha val="43137"/>
                    </a:srgbClr>
                  </a:outerShdw>
                </a:effectLst>
                <a:cs typeface="Times New Roman" panose="02020603050405020304" pitchFamily="18" charset="0"/>
              </a:rPr>
              <a:t>phòng</a:t>
            </a:r>
            <a:r>
              <a:rPr lang="en-US" sz="2800" dirty="0">
                <a:solidFill>
                  <a:srgbClr val="002060"/>
                </a:solidFill>
                <a:effectLst>
                  <a:outerShdw blurRad="38100" dist="38100" dir="2700000" algn="tl">
                    <a:srgbClr val="000000">
                      <a:alpha val="43137"/>
                    </a:srgbClr>
                  </a:outerShdw>
                </a:effectLst>
                <a:cs typeface="Times New Roman" panose="02020603050405020304" pitchFamily="18" charset="0"/>
              </a:rPr>
              <a:t>.</a:t>
            </a:r>
          </a:p>
        </p:txBody>
      </p:sp>
      <p:sp>
        <p:nvSpPr>
          <p:cNvPr id="5" name="Slide Number Placeholder 4">
            <a:extLst>
              <a:ext uri="{FF2B5EF4-FFF2-40B4-BE49-F238E27FC236}">
                <a16:creationId xmlns:a16="http://schemas.microsoft.com/office/drawing/2014/main" xmlns="" id="{E87BC12C-3CE1-0BBF-E1CE-ED6A5C291DEF}"/>
              </a:ext>
            </a:extLst>
          </p:cNvPr>
          <p:cNvSpPr>
            <a:spLocks noGrp="1"/>
          </p:cNvSpPr>
          <p:nvPr>
            <p:ph type="sldNum" sz="quarter" idx="12"/>
          </p:nvPr>
        </p:nvSpPr>
        <p:spPr/>
        <p:txBody>
          <a:bodyPr/>
          <a:lstStyle/>
          <a:p>
            <a:fld id="{2502428D-B754-439B-BA0F-CEC356099129}" type="slidenum">
              <a:rPr lang="en-US" smtClean="0"/>
              <a:pPr/>
              <a:t>44</a:t>
            </a:fld>
            <a:endParaRPr lang="en-US"/>
          </a:p>
        </p:txBody>
      </p:sp>
    </p:spTree>
    <p:extLst>
      <p:ext uri="{BB962C8B-B14F-4D97-AF65-F5344CB8AC3E}">
        <p14:creationId xmlns:p14="http://schemas.microsoft.com/office/powerpoint/2010/main" val="2029659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D7F82E-71E7-4E40-A99A-B09028FBDAFF}"/>
              </a:ext>
            </a:extLst>
          </p:cNvPr>
          <p:cNvSpPr/>
          <p:nvPr/>
        </p:nvSpPr>
        <p:spPr>
          <a:xfrm>
            <a:off x="-67377" y="3429000"/>
            <a:ext cx="12191999" cy="978729"/>
          </a:xfrm>
          <a:prstGeom prst="rect">
            <a:avLst/>
          </a:prstGeom>
        </p:spPr>
        <p:txBody>
          <a:bodyPr wrap="square">
            <a:spAutoFit/>
          </a:bodyPr>
          <a:lstStyle/>
          <a:p>
            <a:pPr algn="ctr">
              <a:lnSpc>
                <a:spcPct val="120000"/>
              </a:lnSpc>
              <a:spcAft>
                <a:spcPts val="0"/>
              </a:spcAft>
            </a:pPr>
            <a:r>
              <a:rPr lang="vi-VN" sz="4800" b="1" dirty="0">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TRÂN TRỌNG </a:t>
            </a:r>
            <a:r>
              <a:rPr lang="vi-VN" sz="48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CẢM ƠN!</a:t>
            </a:r>
            <a:endParaRPr lang="en-US" sz="3600" dirty="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42F77E35-0B61-2581-85B4-656F057E9303}"/>
              </a:ext>
            </a:extLst>
          </p:cNvPr>
          <p:cNvSpPr>
            <a:spLocks noGrp="1"/>
          </p:cNvSpPr>
          <p:nvPr>
            <p:ph type="sldNum" sz="quarter" idx="12"/>
          </p:nvPr>
        </p:nvSpPr>
        <p:spPr/>
        <p:txBody>
          <a:bodyPr/>
          <a:lstStyle/>
          <a:p>
            <a:fld id="{2502428D-B754-439B-BA0F-CEC356099129}" type="slidenum">
              <a:rPr lang="en-US" smtClean="0"/>
              <a:t>45</a:t>
            </a:fld>
            <a:endParaRPr lang="en-US"/>
          </a:p>
        </p:txBody>
      </p:sp>
    </p:spTree>
    <p:extLst>
      <p:ext uri="{BB962C8B-B14F-4D97-AF65-F5344CB8AC3E}">
        <p14:creationId xmlns:p14="http://schemas.microsoft.com/office/powerpoint/2010/main" val="472842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FF3DB5F-4ED1-9B66-C79B-FCEBBEC64654}"/>
              </a:ext>
            </a:extLst>
          </p:cNvPr>
          <p:cNvSpPr txBox="1"/>
          <p:nvPr/>
        </p:nvSpPr>
        <p:spPr>
          <a:xfrm>
            <a:off x="1061648" y="1120502"/>
            <a:ext cx="10222711"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endPar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ĐIỀU KIỆN TIÊU CHUẨN CỦA NGƯỜI</a:t>
            </a:r>
          </a:p>
          <a:p>
            <a:pPr algn="ctr"/>
            <a:r>
              <a:rPr lang="en-US" sz="44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THAM GIA THANH TRA, KIỂM TRA THI</a:t>
            </a:r>
          </a:p>
          <a:p>
            <a:pPr algn="ctr"/>
            <a:endParaRPr lang="en-US" sz="4400" b="1">
              <a:effectLst>
                <a:outerShdw blurRad="38100" dist="38100" dir="2700000" algn="tl">
                  <a:srgbClr val="000000">
                    <a:alpha val="43137"/>
                  </a:srgbClr>
                </a:outerShdw>
              </a:effectLst>
              <a:cs typeface="Times New Roman" panose="02020603050405020304" pitchFamily="18" charset="0"/>
            </a:endParaRPr>
          </a:p>
          <a:p>
            <a:pPr algn="ctr"/>
            <a:endParaRPr lang="en-US" sz="44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429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Điều kiện, tiêu chuẩn của người tham gia thanh tra, kiểm tra thi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32038" y="950395"/>
            <a:ext cx="10963176" cy="380104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1800"/>
              </a:spcBef>
              <a:buFont typeface="+mj-lt"/>
              <a:buAutoNum type="arabicPeriod"/>
            </a:pPr>
            <a:r>
              <a:rPr lang="vi-VN"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Là </a:t>
            </a: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thanh tra viên, công chức, viên chức của cơ quan Thanh tra tỉnh, các đơn vị thuộc/trực thuộc Sở GDĐT;</a:t>
            </a:r>
          </a:p>
          <a:p>
            <a:pPr marL="457200" indent="-457200" algn="just">
              <a:spcBef>
                <a:spcPts val="1800"/>
              </a:spcBef>
              <a:buFont typeface="+mj-lt"/>
              <a:buAutoNum type="arabicPeriod"/>
            </a:pP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Có trình độ chuyên môn phù hợp với yêu cầu và nhiệm vụ của thanh tra giáo dục; </a:t>
            </a:r>
          </a:p>
          <a:p>
            <a:pPr marL="457200" indent="-457200" algn="just">
              <a:spcBef>
                <a:spcPts val="1800"/>
              </a:spcBef>
              <a:buFont typeface="+mj-lt"/>
              <a:buAutoNum type="arabicPeriod"/>
            </a:pP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Được đánh giá, xếp loại ở mức hoàn tốt nhiệm vụ trở lên trong năm 2023;</a:t>
            </a:r>
          </a:p>
          <a:p>
            <a:pPr marL="457200" indent="-457200" algn="just">
              <a:spcBef>
                <a:spcPts val="1800"/>
              </a:spcBef>
              <a:buFont typeface="+mj-lt"/>
              <a:buAutoNum type="arabicPeriod"/>
            </a:pP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Đã tham dự tập huấn và </a:t>
            </a:r>
            <a:r>
              <a:rPr lang="en-US" sz="280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đạt yêu cầu bài đánh giá sau tập huấn</a:t>
            </a:r>
            <a:r>
              <a:rPr lang="en-US" sz="280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t>
            </a:r>
          </a:p>
        </p:txBody>
      </p:sp>
      <p:sp>
        <p:nvSpPr>
          <p:cNvPr id="7" name="Slide Number Placeholder 6">
            <a:extLst>
              <a:ext uri="{FF2B5EF4-FFF2-40B4-BE49-F238E27FC236}">
                <a16:creationId xmlns:a16="http://schemas.microsoft.com/office/drawing/2014/main" xmlns="" id="{3F957FC9-79A7-5F2B-E675-93E1D0CAF337}"/>
              </a:ext>
            </a:extLst>
          </p:cNvPr>
          <p:cNvSpPr>
            <a:spLocks noGrp="1"/>
          </p:cNvSpPr>
          <p:nvPr>
            <p:ph type="sldNum" sz="quarter" idx="12"/>
          </p:nvPr>
        </p:nvSpPr>
        <p:spPr/>
        <p:txBody>
          <a:bodyPr/>
          <a:lstStyle/>
          <a:p>
            <a:fld id="{2502428D-B754-439B-BA0F-CEC356099129}" type="slidenum">
              <a:rPr lang="en-US" smtClean="0"/>
              <a:pPr/>
              <a:t>6</a:t>
            </a:fld>
            <a:endParaRPr lang="en-US"/>
          </a:p>
        </p:txBody>
      </p:sp>
    </p:spTree>
    <p:extLst>
      <p:ext uri="{BB962C8B-B14F-4D97-AF65-F5344CB8AC3E}">
        <p14:creationId xmlns:p14="http://schemas.microsoft.com/office/powerpoint/2010/main" val="893373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vi-VN" sz="2800" b="1">
                <a:latin typeface="Times New Roman" panose="02020603050405020304" pitchFamily="18" charset="0"/>
                <a:ea typeface="Times New Roman" panose="02020603050405020304" pitchFamily="18" charset="0"/>
                <a:cs typeface="Times New Roman" panose="02020603050405020304" pitchFamily="18" charset="0"/>
              </a:rPr>
              <a:t>Những người không được tham gia đoàn thanh tra, kiểm tra thi</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02644" y="973924"/>
            <a:ext cx="10963176" cy="486287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600"/>
              </a:spcBef>
              <a:buFont typeface="+mj-lt"/>
              <a:buAutoNum type="arabicPeriod"/>
            </a:pPr>
            <a:r>
              <a:rPr lang="vi-VN" sz="2800">
                <a:solidFill>
                  <a:srgbClr val="002060"/>
                </a:solidFill>
                <a:effectLst>
                  <a:outerShdw blurRad="38100" dist="38100" dir="2700000" algn="tl">
                    <a:srgbClr val="000000">
                      <a:alpha val="43137"/>
                    </a:srgbClr>
                  </a:outerShdw>
                </a:effectLst>
                <a:latin typeface="Calibri" panose="020F0502020204030204" pitchFamily="34" charset="0"/>
              </a:rPr>
              <a:t>Những người có</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người thân </a:t>
            </a:r>
            <a:r>
              <a:rPr lang="en-US" sz="2800">
                <a:solidFill>
                  <a:srgbClr val="FF0000"/>
                </a:solidFill>
                <a:effectLst>
                  <a:outerShdw blurRad="38100" dist="38100" dir="2700000" algn="tl">
                    <a:srgbClr val="000000">
                      <a:alpha val="43137"/>
                    </a:srgbClr>
                  </a:outerShdw>
                </a:effectLst>
                <a:latin typeface="Calibri" panose="020F0502020204030204" pitchFamily="34" charset="0"/>
              </a:rPr>
              <a:t>tham gia dự thi </a:t>
            </a:r>
            <a:r>
              <a:rPr lang="vi-VN" sz="2800">
                <a:solidFill>
                  <a:schemeClr val="tx1"/>
                </a:solidFill>
                <a:effectLst>
                  <a:outerShdw blurRad="38100" dist="38100" dir="2700000" algn="tl">
                    <a:srgbClr val="000000">
                      <a:alpha val="43137"/>
                    </a:srgbClr>
                  </a:outerShdw>
                </a:effectLst>
                <a:latin typeface="Calibri" panose="020F0502020204030204" pitchFamily="34" charset="0"/>
              </a:rPr>
              <a:t>hoặc</a:t>
            </a:r>
            <a:r>
              <a:rPr lang="vi-VN" sz="2800">
                <a:solidFill>
                  <a:srgbClr val="FF0000"/>
                </a:solidFill>
                <a:effectLst>
                  <a:outerShdw blurRad="38100" dist="38100" dir="2700000" algn="tl">
                    <a:srgbClr val="000000">
                      <a:alpha val="43137"/>
                    </a:srgbClr>
                  </a:outerShdw>
                </a:effectLst>
                <a:latin typeface="Calibri" panose="020F0502020204030204" pitchFamily="34" charset="0"/>
              </a:rPr>
              <a:t> </a:t>
            </a:r>
            <a:r>
              <a:rPr lang="en-US" sz="2800">
                <a:solidFill>
                  <a:srgbClr val="FF0000"/>
                </a:solidFill>
                <a:effectLst>
                  <a:outerShdw blurRad="38100" dist="38100" dir="2700000" algn="tl">
                    <a:srgbClr val="000000">
                      <a:alpha val="43137"/>
                    </a:srgbClr>
                  </a:outerShdw>
                </a:effectLst>
                <a:latin typeface="Calibri" panose="020F0502020204030204" pitchFamily="34" charset="0"/>
              </a:rPr>
              <a:t>làm nhiệm vụ thi</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 </a:t>
            </a:r>
            <a:endParaRPr lang="en-US" sz="2800">
              <a:solidFill>
                <a:srgbClr val="002060"/>
              </a:solidFill>
              <a:effectLst>
                <a:outerShdw blurRad="38100" dist="38100" dir="2700000" algn="tl">
                  <a:srgbClr val="000000">
                    <a:alpha val="43137"/>
                  </a:srgbClr>
                </a:outerShdw>
              </a:effectLst>
              <a:latin typeface="Calibri" panose="020F0502020204030204" pitchFamily="34" charset="0"/>
            </a:endParaRPr>
          </a:p>
          <a:p>
            <a:pPr marL="914400" lvl="1" indent="-457200" algn="just">
              <a:spcBef>
                <a:spcPts val="600"/>
              </a:spcBef>
              <a:buFontTx/>
              <a:buChar char="-"/>
            </a:pPr>
            <a:r>
              <a:rPr lang="en-US" sz="2800">
                <a:solidFill>
                  <a:srgbClr val="002060"/>
                </a:solidFill>
                <a:effectLst>
                  <a:outerShdw blurRad="38100" dist="38100" dir="2700000" algn="tl">
                    <a:srgbClr val="000000">
                      <a:alpha val="43137"/>
                    </a:srgbClr>
                  </a:outerShdw>
                </a:effectLst>
                <a:latin typeface="Calibri" panose="020F0502020204030204" pitchFamily="34" charset="0"/>
              </a:rPr>
              <a:t>V</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ợ, chồng, cha, mẹ, con, anh ruột, chị</a:t>
            </a:r>
            <a:r>
              <a:rPr lang="en-US" sz="2800">
                <a:solidFill>
                  <a:srgbClr val="002060"/>
                </a:solidFill>
                <a:effectLst>
                  <a:outerShdw blurRad="38100" dist="38100" dir="2700000" algn="tl">
                    <a:srgbClr val="000000">
                      <a:alpha val="43137"/>
                    </a:srgbClr>
                  </a:outerShdw>
                </a:effectLst>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ruột, em ruột; </a:t>
            </a:r>
            <a:endParaRPr lang="en-US" sz="2800">
              <a:solidFill>
                <a:srgbClr val="002060"/>
              </a:solidFill>
              <a:effectLst>
                <a:outerShdw blurRad="38100" dist="38100" dir="2700000" algn="tl">
                  <a:srgbClr val="000000">
                    <a:alpha val="43137"/>
                  </a:srgbClr>
                </a:outerShdw>
              </a:effectLst>
              <a:latin typeface="Calibri" panose="020F0502020204030204" pitchFamily="34" charset="0"/>
            </a:endParaRPr>
          </a:p>
          <a:p>
            <a:pPr marL="914400" lvl="1" indent="-457200" algn="just">
              <a:spcBef>
                <a:spcPts val="600"/>
              </a:spcBef>
              <a:buFontTx/>
              <a:buChar char="-"/>
            </a:pPr>
            <a:r>
              <a:rPr lang="en-US" sz="2800">
                <a:solidFill>
                  <a:srgbClr val="002060"/>
                </a:solidFill>
                <a:effectLst>
                  <a:outerShdw blurRad="38100" dist="38100" dir="2700000" algn="tl">
                    <a:srgbClr val="000000">
                      <a:alpha val="43137"/>
                    </a:srgbClr>
                  </a:outerShdw>
                </a:effectLst>
                <a:latin typeface="Calibri" panose="020F0502020204030204" pitchFamily="34" charset="0"/>
              </a:rPr>
              <a:t>C</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ha, mẹ, anh ruột, chị</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ruột, em ruột của vợ</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hoặc chồng; </a:t>
            </a:r>
            <a:endParaRPr lang="en-US" sz="2800">
              <a:solidFill>
                <a:srgbClr val="002060"/>
              </a:solidFill>
              <a:effectLst>
                <a:outerShdw blurRad="38100" dist="38100" dir="2700000" algn="tl">
                  <a:srgbClr val="000000">
                    <a:alpha val="43137"/>
                  </a:srgbClr>
                </a:outerShdw>
              </a:effectLst>
              <a:latin typeface="Calibri" panose="020F0502020204030204" pitchFamily="34" charset="0"/>
            </a:endParaRPr>
          </a:p>
          <a:p>
            <a:pPr marL="914400" lvl="1" indent="-457200" algn="just">
              <a:spcBef>
                <a:spcPts val="600"/>
              </a:spcBef>
              <a:buFontTx/>
              <a:buChar char="-"/>
            </a:pPr>
            <a:r>
              <a:rPr lang="en-US" sz="2800">
                <a:solidFill>
                  <a:srgbClr val="002060"/>
                </a:solidFill>
                <a:effectLst>
                  <a:outerShdw blurRad="38100" dist="38100" dir="2700000" algn="tl">
                    <a:srgbClr val="000000">
                      <a:alpha val="43137"/>
                    </a:srgbClr>
                  </a:outerShdw>
                </a:effectLst>
                <a:latin typeface="Calibri" panose="020F0502020204030204" pitchFamily="34" charset="0"/>
              </a:rPr>
              <a:t>N</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gười giám hộ; người được giám hộ</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a:t>
            </a:r>
            <a:endParaRPr lang="en-US" sz="2800">
              <a:solidFill>
                <a:schemeClr val="tx1"/>
              </a:solidFill>
              <a:effectLst>
                <a:outerShdw blurRad="38100" dist="38100" dir="2700000" algn="tl">
                  <a:srgbClr val="000000">
                    <a:alpha val="43137"/>
                  </a:srgbClr>
                </a:outerShdw>
              </a:effectLst>
            </a:endParaRPr>
          </a:p>
          <a:p>
            <a:pPr marL="457200" indent="-457200" algn="just">
              <a:spcBef>
                <a:spcPts val="600"/>
              </a:spcBef>
              <a:buFont typeface="+mj-lt"/>
              <a:buAutoNum type="arabicPeriod"/>
            </a:pPr>
            <a:r>
              <a:rPr lang="vi-VN" sz="2800">
                <a:solidFill>
                  <a:srgbClr val="002060"/>
                </a:solidFill>
                <a:effectLst>
                  <a:outerShdw blurRad="38100" dist="38100" dir="2700000" algn="tl">
                    <a:srgbClr val="000000">
                      <a:alpha val="43137"/>
                    </a:srgbClr>
                  </a:outerShdw>
                </a:effectLst>
                <a:latin typeface="Calibri" panose="020F0502020204030204" pitchFamily="34" charset="0"/>
              </a:rPr>
              <a:t>Người đang trong thời gian bị</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xem xét xử</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lý kỷ</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luật hoặc bị</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truy cứu trách nhiệm hình sự.</a:t>
            </a:r>
            <a:endParaRPr lang="en-US" sz="2800">
              <a:solidFill>
                <a:srgbClr val="002060"/>
              </a:solidFill>
              <a:effectLst>
                <a:outerShdw blurRad="38100" dist="38100" dir="2700000" algn="tl">
                  <a:srgbClr val="000000">
                    <a:alpha val="43137"/>
                  </a:srgbClr>
                </a:outerShdw>
              </a:effectLst>
            </a:endParaRPr>
          </a:p>
          <a:p>
            <a:pPr marL="457200" indent="-457200" algn="just">
              <a:spcBef>
                <a:spcPts val="600"/>
              </a:spcBef>
              <a:buFont typeface="+mj-lt"/>
              <a:buAutoNum type="arabicPeriod"/>
            </a:pPr>
            <a:r>
              <a:rPr lang="vi-VN" sz="2800">
                <a:solidFill>
                  <a:srgbClr val="002060"/>
                </a:solidFill>
                <a:effectLst>
                  <a:outerShdw blurRad="38100" dist="38100" dir="2700000" algn="tl">
                    <a:srgbClr val="000000">
                      <a:alpha val="43137"/>
                    </a:srgbClr>
                  </a:outerShdw>
                </a:effectLst>
                <a:latin typeface="Calibri" panose="020F0502020204030204" pitchFamily="34" charset="0"/>
              </a:rPr>
              <a:t>Người có hành vi vi phạm bị</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xử</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lý kỷ</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luật hoặc đã bị</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kết án mà chưa hết thời hạn xóa kỷ</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luật, xóa án tích.</a:t>
            </a:r>
            <a:endParaRPr lang="en-US" sz="2800">
              <a:solidFill>
                <a:srgbClr val="002060"/>
              </a:solidFill>
              <a:effectLst>
                <a:outerShdw blurRad="38100" dist="38100" dir="2700000" algn="tl">
                  <a:srgbClr val="000000">
                    <a:alpha val="43137"/>
                  </a:srgbClr>
                </a:outerShdw>
              </a:effectLst>
            </a:endParaRPr>
          </a:p>
          <a:p>
            <a:pPr marL="457200" indent="-457200" algn="just">
              <a:spcBef>
                <a:spcPts val="600"/>
              </a:spcBef>
              <a:buFont typeface="+mj-lt"/>
              <a:buAutoNum type="arabicPeriod"/>
            </a:pPr>
            <a:r>
              <a:rPr lang="vi-VN" sz="2800">
                <a:solidFill>
                  <a:srgbClr val="002060"/>
                </a:solidFill>
                <a:effectLst>
                  <a:outerShdw blurRad="38100" dist="38100" dir="2700000" algn="tl">
                    <a:srgbClr val="000000">
                      <a:alpha val="43137"/>
                    </a:srgbClr>
                  </a:outerShdw>
                </a:effectLst>
                <a:latin typeface="Calibri" panose="020F0502020204030204" pitchFamily="34" charset="0"/>
              </a:rPr>
              <a:t>Người không đủ</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các điều kiện khác để</a:t>
            </a:r>
            <a:r>
              <a:rPr lang="en-US" sz="2800">
                <a:solidFill>
                  <a:srgbClr val="002060"/>
                </a:solidFill>
                <a:effectLst>
                  <a:outerShdw blurRad="38100" dist="38100" dir="2700000" algn="tl">
                    <a:srgbClr val="000000">
                      <a:alpha val="43137"/>
                    </a:srgbClr>
                  </a:outerShdw>
                </a:effectLst>
                <a:latin typeface="Calibri" panose="020F0502020204030204" pitchFamily="34" charset="0"/>
              </a:rPr>
              <a:t> </a:t>
            </a:r>
            <a:r>
              <a:rPr lang="vi-VN" sz="2800">
                <a:solidFill>
                  <a:srgbClr val="002060"/>
                </a:solidFill>
                <a:effectLst>
                  <a:outerShdw blurRad="38100" dist="38100" dir="2700000" algn="tl">
                    <a:srgbClr val="000000">
                      <a:alpha val="43137"/>
                    </a:srgbClr>
                  </a:outerShdw>
                </a:effectLst>
                <a:latin typeface="Calibri" panose="020F0502020204030204" pitchFamily="34" charset="0"/>
              </a:rPr>
              <a:t>tham gia đoàn thanh tra, kiểm tra theo quy định của pháp luật.</a:t>
            </a:r>
            <a:endParaRPr lang="en-US" sz="2800">
              <a:solidFill>
                <a:srgbClr val="002060"/>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xmlns="" id="{AD067E7A-8E31-7A4B-446C-51714118C032}"/>
              </a:ext>
            </a:extLst>
          </p:cNvPr>
          <p:cNvSpPr>
            <a:spLocks noGrp="1"/>
          </p:cNvSpPr>
          <p:nvPr>
            <p:ph type="sldNum" sz="quarter" idx="12"/>
          </p:nvPr>
        </p:nvSpPr>
        <p:spPr/>
        <p:txBody>
          <a:bodyPr/>
          <a:lstStyle/>
          <a:p>
            <a:fld id="{2502428D-B754-439B-BA0F-CEC356099129}" type="slidenum">
              <a:rPr lang="en-US" smtClean="0"/>
              <a:pPr/>
              <a:t>7</a:t>
            </a:fld>
            <a:endParaRPr lang="en-US"/>
          </a:p>
        </p:txBody>
      </p:sp>
    </p:spTree>
    <p:extLst>
      <p:ext uri="{BB962C8B-B14F-4D97-AF65-F5344CB8AC3E}">
        <p14:creationId xmlns:p14="http://schemas.microsoft.com/office/powerpoint/2010/main" val="4151067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734729" y="1031676"/>
            <a:ext cx="10722542" cy="2323713"/>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just">
              <a:spcBef>
                <a:spcPts val="600"/>
              </a:spcBef>
              <a:buAutoNum type="arabicPeriod"/>
            </a:pPr>
            <a:r>
              <a:rPr lang="vi-VN" sz="28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Tuân thủ </a:t>
            </a:r>
            <a:endParaRPr lang="en-US" sz="28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spcBef>
                <a:spcPts val="600"/>
              </a:spcBef>
            </a:pPr>
            <a:r>
              <a:rPr lang="en-US"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Tuân thủ </a:t>
            </a:r>
            <a:r>
              <a:rPr lang="vi-VN"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quy định của pháp luật; thực hiện đúng Quy chế thi và các văn bản liên quan đến việc tổ chức Kỳ thi, chỉ đạo của Bộ GDĐT; </a:t>
            </a:r>
            <a:r>
              <a:rPr lang="en-US"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a:t>
            </a:r>
            <a:r>
              <a:rPr lang="vi-VN"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úng vị trí, chức trách, nhiệm vụ được giao; bảo đảm nghiêm túc, chặt chẽ, công bằng, khách quan.</a:t>
            </a:r>
          </a:p>
        </p:txBody>
      </p:sp>
      <p:sp>
        <p:nvSpPr>
          <p:cNvPr id="3" name="Rectangle 2">
            <a:extLst>
              <a:ext uri="{FF2B5EF4-FFF2-40B4-BE49-F238E27FC236}">
                <a16:creationId xmlns:a16="http://schemas.microsoft.com/office/drawing/2014/main" xmlns="" id="{D70F1619-A971-3254-BE09-A0200099833A}"/>
              </a:ext>
            </a:extLst>
          </p:cNvPr>
          <p:cNvSpPr/>
          <p:nvPr/>
        </p:nvSpPr>
        <p:spPr>
          <a:xfrm>
            <a:off x="734729" y="3887622"/>
            <a:ext cx="10722542" cy="1892826"/>
          </a:xfrm>
          <a:prstGeom prst="rect">
            <a:avLst/>
          </a:prstGeom>
          <a:solidFill>
            <a:srgbClr val="FFC000"/>
          </a:solidFill>
          <a:ln/>
        </p:spPr>
        <p:style>
          <a:lnRef idx="1">
            <a:schemeClr val="accent1"/>
          </a:lnRef>
          <a:fillRef idx="3">
            <a:schemeClr val="accent1"/>
          </a:fillRef>
          <a:effectRef idx="2">
            <a:schemeClr val="accent1"/>
          </a:effectRef>
          <a:fontRef idx="minor">
            <a:schemeClr val="lt1"/>
          </a:fontRef>
        </p:style>
        <p:txBody>
          <a:bodyPr wrap="square">
            <a:spAutoFit/>
          </a:bodyPr>
          <a:lstStyle/>
          <a:p>
            <a:pPr algn="just">
              <a:spcBef>
                <a:spcPts val="600"/>
              </a:spcBef>
            </a:pPr>
            <a:r>
              <a:rPr lang="en-US" sz="28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vi-VN" sz="28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Hoạt động </a:t>
            </a:r>
            <a:endParaRPr lang="en-US" sz="2800" b="1">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just">
              <a:spcBef>
                <a:spcPts val="600"/>
              </a:spcBef>
            </a:pPr>
            <a:r>
              <a:rPr lang="en-US"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 động </a:t>
            </a:r>
            <a:r>
              <a:rPr lang="vi-VN"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thanh tra, kiểm tra độc lập với đối tượng thanh tra, kiểm tra;</a:t>
            </a:r>
            <a:r>
              <a:rPr lang="en-US"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a:t>
            </a:r>
            <a:r>
              <a:rPr lang="vi-VN" sz="2800">
                <a:solidFill>
                  <a:srgbClr val="3129E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hông làm thay nhiệm vụ hoặc làm cản trở hoạt động bình thường của cơ quan, tổ chức, cá nhân là đối tượng thanh tra, kiểm tra.</a:t>
            </a:r>
          </a:p>
        </p:txBody>
      </p:sp>
      <p:sp>
        <p:nvSpPr>
          <p:cNvPr id="8" name="Slide Number Placeholder 7">
            <a:extLst>
              <a:ext uri="{FF2B5EF4-FFF2-40B4-BE49-F238E27FC236}">
                <a16:creationId xmlns:a16="http://schemas.microsoft.com/office/drawing/2014/main" xmlns="" id="{33C77FEB-1A59-74AE-5E79-1798013AF8E8}"/>
              </a:ext>
            </a:extLst>
          </p:cNvPr>
          <p:cNvSpPr>
            <a:spLocks noGrp="1"/>
          </p:cNvSpPr>
          <p:nvPr>
            <p:ph type="sldNum" sz="quarter" idx="12"/>
          </p:nvPr>
        </p:nvSpPr>
        <p:spPr/>
        <p:txBody>
          <a:bodyPr/>
          <a:lstStyle/>
          <a:p>
            <a:fld id="{2502428D-B754-439B-BA0F-CEC356099129}" type="slidenum">
              <a:rPr lang="en-US" smtClean="0"/>
              <a:pPr/>
              <a:t>8</a:t>
            </a:fld>
            <a:endParaRPr lang="en-US"/>
          </a:p>
        </p:txBody>
      </p:sp>
    </p:spTree>
    <p:extLst>
      <p:ext uri="{BB962C8B-B14F-4D97-AF65-F5344CB8AC3E}">
        <p14:creationId xmlns:p14="http://schemas.microsoft.com/office/powerpoint/2010/main" val="736935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Phương pháp làm việc</a:t>
            </a:r>
            <a:endParaRPr lang="en-US" sz="240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693020" y="1099052"/>
            <a:ext cx="10972799" cy="3770263"/>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spcBef>
                <a:spcPts val="600"/>
              </a:spcBef>
              <a:buFont typeface="+mj-lt"/>
              <a:buAutoNum type="arabicPeriod"/>
            </a:pPr>
            <a:r>
              <a:rPr lang="en-US" sz="3200">
                <a:solidFill>
                  <a:srgbClr val="002060"/>
                </a:solidFill>
                <a:effectLst>
                  <a:outerShdw blurRad="38100" dist="38100" dir="2700000" algn="tl">
                    <a:srgbClr val="000000">
                      <a:alpha val="43137"/>
                    </a:srgbClr>
                  </a:outerShdw>
                </a:effectLst>
              </a:rPr>
              <a:t>Nghe, nhận báo cáo (bằng </a:t>
            </a:r>
            <a:r>
              <a:rPr lang="en-US" sz="3200">
                <a:solidFill>
                  <a:srgbClr val="FF0000"/>
                </a:solidFill>
                <a:effectLst>
                  <a:outerShdw blurRad="38100" dist="38100" dir="2700000" algn="tl">
                    <a:srgbClr val="000000">
                      <a:alpha val="43137"/>
                    </a:srgbClr>
                  </a:outerShdw>
                </a:effectLst>
              </a:rPr>
              <a:t>văn bản </a:t>
            </a:r>
            <a:r>
              <a:rPr lang="en-US" sz="3200">
                <a:solidFill>
                  <a:srgbClr val="002060"/>
                </a:solidFill>
                <a:effectLst>
                  <a:outerShdw blurRad="38100" dist="38100" dir="2700000" algn="tl">
                    <a:srgbClr val="000000">
                      <a:alpha val="43137"/>
                    </a:srgbClr>
                  </a:outerShdw>
                </a:effectLst>
              </a:rPr>
              <a:t>hoặc </a:t>
            </a:r>
            <a:r>
              <a:rPr lang="en-US" sz="3200">
                <a:solidFill>
                  <a:srgbClr val="FF0000"/>
                </a:solidFill>
                <a:effectLst>
                  <a:outerShdw blurRad="38100" dist="38100" dir="2700000" algn="tl">
                    <a:srgbClr val="000000">
                      <a:alpha val="43137"/>
                    </a:srgbClr>
                  </a:outerShdw>
                </a:effectLst>
              </a:rPr>
              <a:t>báo cáo trực tiếp</a:t>
            </a:r>
            <a:r>
              <a:rPr lang="en-US" sz="3200">
                <a:solidFill>
                  <a:srgbClr val="002060"/>
                </a:solidFill>
                <a:effectLst>
                  <a:outerShdw blurRad="38100" dist="38100" dir="2700000" algn="tl">
                    <a:srgbClr val="000000">
                      <a:alpha val="43137"/>
                    </a:srgbClr>
                  </a:outerShdw>
                </a:effectLst>
              </a:rPr>
              <a:t>)</a:t>
            </a:r>
          </a:p>
          <a:p>
            <a:pPr marL="457200" indent="-457200" algn="just">
              <a:spcBef>
                <a:spcPts val="600"/>
              </a:spcBef>
              <a:buFont typeface="+mj-lt"/>
              <a:buAutoNum type="arabicPeriod"/>
            </a:pPr>
            <a:r>
              <a:rPr lang="en-US" sz="3200">
                <a:solidFill>
                  <a:srgbClr val="FF0000"/>
                </a:solidFill>
                <a:effectLst>
                  <a:outerShdw blurRad="38100" dist="38100" dir="2700000" algn="tl">
                    <a:srgbClr val="000000">
                      <a:alpha val="43137"/>
                    </a:srgbClr>
                  </a:outerShdw>
                </a:effectLst>
              </a:rPr>
              <a:t>Thu nhận và kiểm tra, đối chiếu </a:t>
            </a:r>
            <a:r>
              <a:rPr lang="en-US" sz="3200">
                <a:solidFill>
                  <a:srgbClr val="002060"/>
                </a:solidFill>
                <a:effectLst>
                  <a:outerShdw blurRad="38100" dist="38100" dir="2700000" algn="tl">
                    <a:srgbClr val="000000">
                      <a:alpha val="43137"/>
                    </a:srgbClr>
                  </a:outerShdw>
                </a:effectLst>
              </a:rPr>
              <a:t>các văn bản chỉ đạo, phối hợp, văn bản triển khai công tác tổ chức Kỳ thi.</a:t>
            </a:r>
          </a:p>
          <a:p>
            <a:pPr marL="457200" indent="-457200" algn="just">
              <a:spcBef>
                <a:spcPts val="600"/>
              </a:spcBef>
              <a:buFont typeface="+mj-lt"/>
              <a:buAutoNum type="arabicPeriod"/>
            </a:pPr>
            <a:r>
              <a:rPr lang="en-US" sz="3200">
                <a:solidFill>
                  <a:srgbClr val="FF0000"/>
                </a:solidFill>
                <a:effectLst>
                  <a:outerShdw blurRad="38100" dist="38100" dir="2700000" algn="tl">
                    <a:srgbClr val="000000">
                      <a:alpha val="43137"/>
                    </a:srgbClr>
                  </a:outerShdw>
                </a:effectLst>
              </a:rPr>
              <a:t>Kiểm tra, xác minh thực tế </a:t>
            </a:r>
            <a:r>
              <a:rPr lang="en-US" sz="3200">
                <a:solidFill>
                  <a:srgbClr val="002060"/>
                </a:solidFill>
                <a:effectLst>
                  <a:outerShdw blurRad="38100" dist="38100" dir="2700000" algn="tl">
                    <a:srgbClr val="000000">
                      <a:alpha val="43137"/>
                    </a:srgbClr>
                  </a:outerShdw>
                </a:effectLst>
              </a:rPr>
              <a:t>việc thực hiện nhiệm vụ của các thành phần thuộc Hội đồng thi và Điểm thi.</a:t>
            </a:r>
          </a:p>
          <a:p>
            <a:pPr marL="457200" indent="-457200" algn="just">
              <a:spcBef>
                <a:spcPts val="600"/>
              </a:spcBef>
              <a:buFont typeface="+mj-lt"/>
              <a:buAutoNum type="arabicPeriod"/>
            </a:pPr>
            <a:r>
              <a:rPr lang="en-US" sz="3200">
                <a:solidFill>
                  <a:srgbClr val="FF0000"/>
                </a:solidFill>
                <a:effectLst>
                  <a:outerShdw blurRad="38100" dist="38100" dir="2700000" algn="tl">
                    <a:srgbClr val="000000">
                      <a:alpha val="43137"/>
                    </a:srgbClr>
                  </a:outerShdw>
                </a:effectLst>
              </a:rPr>
              <a:t>Xử lý </a:t>
            </a:r>
            <a:r>
              <a:rPr lang="en-US" sz="3200">
                <a:solidFill>
                  <a:srgbClr val="002060"/>
                </a:solidFill>
                <a:effectLst>
                  <a:outerShdw blurRad="38100" dist="38100" dir="2700000" algn="tl">
                    <a:srgbClr val="000000">
                      <a:alpha val="43137"/>
                    </a:srgbClr>
                  </a:outerShdw>
                </a:effectLst>
              </a:rPr>
              <a:t>hoặc </a:t>
            </a:r>
            <a:r>
              <a:rPr lang="en-US" sz="3200">
                <a:solidFill>
                  <a:srgbClr val="FF0000"/>
                </a:solidFill>
                <a:effectLst>
                  <a:outerShdw blurRad="38100" dist="38100" dir="2700000" algn="tl">
                    <a:srgbClr val="000000">
                      <a:alpha val="43137"/>
                    </a:srgbClr>
                  </a:outerShdw>
                </a:effectLst>
              </a:rPr>
              <a:t>kiến nghị xử lý </a:t>
            </a:r>
            <a:r>
              <a:rPr lang="en-US" sz="3200">
                <a:solidFill>
                  <a:srgbClr val="002060"/>
                </a:solidFill>
                <a:effectLst>
                  <a:outerShdw blurRad="38100" dist="38100" dir="2700000" algn="tl">
                    <a:srgbClr val="000000">
                      <a:alpha val="43137"/>
                    </a:srgbClr>
                  </a:outerShdw>
                </a:effectLst>
              </a:rPr>
              <a:t>những hạn chế, thiếu sót, vi phạm (nếu có)</a:t>
            </a:r>
          </a:p>
        </p:txBody>
      </p:sp>
      <p:sp>
        <p:nvSpPr>
          <p:cNvPr id="5" name="TextBox 4">
            <a:extLst>
              <a:ext uri="{FF2B5EF4-FFF2-40B4-BE49-F238E27FC236}">
                <a16:creationId xmlns:a16="http://schemas.microsoft.com/office/drawing/2014/main" xmlns="" id="{BD09467E-131D-935D-B981-D7B58440D56D}"/>
              </a:ext>
            </a:extLst>
          </p:cNvPr>
          <p:cNvSpPr txBox="1"/>
          <p:nvPr/>
        </p:nvSpPr>
        <p:spPr>
          <a:xfrm>
            <a:off x="779648" y="5610042"/>
            <a:ext cx="10972799" cy="53367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nSpc>
                <a:spcPct val="130000"/>
              </a:lnSpc>
              <a:spcBef>
                <a:spcPts val="600"/>
              </a:spcBef>
            </a:pPr>
            <a:r>
              <a:rPr lang="en-US" sz="2400" b="1">
                <a:solidFill>
                  <a:srgbClr val="FFFF00"/>
                </a:solidFill>
                <a:effectLst>
                  <a:outerShdw blurRad="38100" dist="38100" dir="2700000" algn="tl">
                    <a:srgbClr val="000000">
                      <a:alpha val="43137"/>
                    </a:srgbClr>
                  </a:outerShdw>
                </a:effectLst>
                <a:cs typeface="Times New Roman" panose="02020603050405020304" pitchFamily="18" charset="0"/>
              </a:rPr>
              <a:t>Tổ trưởng Thanh tra phân công tổ viên kiểm tra, quan sát toàn diện, linh hoạt, hợp lý.</a:t>
            </a:r>
          </a:p>
        </p:txBody>
      </p:sp>
      <p:sp>
        <p:nvSpPr>
          <p:cNvPr id="8" name="Slide Number Placeholder 7">
            <a:extLst>
              <a:ext uri="{FF2B5EF4-FFF2-40B4-BE49-F238E27FC236}">
                <a16:creationId xmlns:a16="http://schemas.microsoft.com/office/drawing/2014/main" xmlns="" id="{68DA0A92-A156-2948-0F96-431F28F085DC}"/>
              </a:ext>
            </a:extLst>
          </p:cNvPr>
          <p:cNvSpPr>
            <a:spLocks noGrp="1"/>
          </p:cNvSpPr>
          <p:nvPr>
            <p:ph type="sldNum" sz="quarter" idx="12"/>
          </p:nvPr>
        </p:nvSpPr>
        <p:spPr/>
        <p:txBody>
          <a:bodyPr/>
          <a:lstStyle/>
          <a:p>
            <a:fld id="{2502428D-B754-439B-BA0F-CEC356099129}" type="slidenum">
              <a:rPr lang="en-US" smtClean="0"/>
              <a:pPr/>
              <a:t>9</a:t>
            </a:fld>
            <a:endParaRPr lang="en-US"/>
          </a:p>
        </p:txBody>
      </p:sp>
    </p:spTree>
    <p:extLst>
      <p:ext uri="{BB962C8B-B14F-4D97-AF65-F5344CB8AC3E}">
        <p14:creationId xmlns:p14="http://schemas.microsoft.com/office/powerpoint/2010/main" val="3800259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4745</TotalTime>
  <Words>3941</Words>
  <Application>Microsoft Office PowerPoint</Application>
  <PresentationFormat>Widescreen</PresentationFormat>
  <Paragraphs>376</Paragraphs>
  <Slides>45</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SimSun</vt:lpstr>
      <vt:lpstr>.VnTime</vt:lpstr>
      <vt:lpstr>Arial</vt:lpstr>
      <vt:lpstr>Calibri</vt:lpstr>
      <vt:lpstr>Calibri Light</vt:lpstr>
      <vt:lpstr>Cooper Black</vt:lpstr>
      <vt:lpstr>Source Sans Pro</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Thuan Duy</dc:creator>
  <cp:lastModifiedBy>MR DANG</cp:lastModifiedBy>
  <cp:revision>464</cp:revision>
  <dcterms:created xsi:type="dcterms:W3CDTF">2020-07-10T15:51:50Z</dcterms:created>
  <dcterms:modified xsi:type="dcterms:W3CDTF">2024-06-21T03:05:22Z</dcterms:modified>
</cp:coreProperties>
</file>