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4" r:id="rId7"/>
    <p:sldId id="265" r:id="rId8"/>
    <p:sldId id="267" r:id="rId9"/>
    <p:sldId id="269" r:id="rId10"/>
    <p:sldId id="286" r:id="rId11"/>
    <p:sldId id="287" r:id="rId12"/>
    <p:sldId id="288" r:id="rId13"/>
    <p:sldId id="292" r:id="rId14"/>
    <p:sldId id="293" r:id="rId15"/>
    <p:sldId id="294" r:id="rId16"/>
    <p:sldId id="304" r:id="rId17"/>
    <p:sldId id="295" r:id="rId18"/>
    <p:sldId id="296" r:id="rId19"/>
    <p:sldId id="297" r:id="rId20"/>
    <p:sldId id="298" r:id="rId21"/>
    <p:sldId id="303" r:id="rId22"/>
    <p:sldId id="299" r:id="rId23"/>
    <p:sldId id="300" r:id="rId24"/>
    <p:sldId id="270" r:id="rId25"/>
    <p:sldId id="302" r:id="rId26"/>
    <p:sldId id="301" r:id="rId27"/>
    <p:sldId id="272" r:id="rId28"/>
    <p:sldId id="274" r:id="rId29"/>
    <p:sldId id="275" r:id="rId30"/>
    <p:sldId id="305" r:id="rId31"/>
    <p:sldId id="308" r:id="rId32"/>
    <p:sldId id="307" r:id="rId33"/>
    <p:sldId id="30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C73A2C4C-3FD9-46C5-9325-6CE52DB26501}" type="datetimeFigureOut">
              <a:rPr lang="en-US" smtClean="0"/>
              <a:t>11/22/2023</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18855002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17136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3A2C4C-3FD9-46C5-9325-6CE52DB26501}"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428275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58507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73A2C4C-3FD9-46C5-9325-6CE52DB26501}" type="datetimeFigureOut">
              <a:rPr lang="en-US" smtClean="0"/>
              <a:t>11/22/2023</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74683466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3A2C4C-3FD9-46C5-9325-6CE52DB26501}"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57818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3A2C4C-3FD9-46C5-9325-6CE52DB26501}"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166385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3A2C4C-3FD9-46C5-9325-6CE52DB26501}"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406053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A2C4C-3FD9-46C5-9325-6CE52DB26501}"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03C181-EA3B-456D-8FF2-AC864C1E2575}" type="slidenum">
              <a:rPr lang="en-US" smtClean="0"/>
              <a:t>‹#›</a:t>
            </a:fld>
            <a:endParaRPr lang="en-US"/>
          </a:p>
        </p:txBody>
      </p:sp>
    </p:spTree>
    <p:extLst>
      <p:ext uri="{BB962C8B-B14F-4D97-AF65-F5344CB8AC3E}">
        <p14:creationId xmlns:p14="http://schemas.microsoft.com/office/powerpoint/2010/main" val="36587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C73A2C4C-3FD9-46C5-9325-6CE52DB26501}" type="datetimeFigureOut">
              <a:rPr lang="en-US" smtClean="0"/>
              <a:t>11/22/2023</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369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C73A2C4C-3FD9-46C5-9325-6CE52DB26501}" type="datetimeFigureOut">
              <a:rPr lang="en-US" smtClean="0"/>
              <a:t>11/22/2023</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B03C181-EA3B-456D-8FF2-AC864C1E2575}"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37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73A2C4C-3FD9-46C5-9325-6CE52DB26501}" type="datetimeFigureOut">
              <a:rPr lang="en-US" smtClean="0"/>
              <a:t>11/22/2023</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B03C181-EA3B-456D-8FF2-AC864C1E2575}" type="slidenum">
              <a:rPr lang="en-US" smtClean="0"/>
              <a:t>‹#›</a:t>
            </a:fld>
            <a:endParaRPr lang="en-US"/>
          </a:p>
        </p:txBody>
      </p:sp>
    </p:spTree>
    <p:extLst>
      <p:ext uri="{BB962C8B-B14F-4D97-AF65-F5344CB8AC3E}">
        <p14:creationId xmlns:p14="http://schemas.microsoft.com/office/powerpoint/2010/main" val="216387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83FF-1489-4468-A940-900024BA8D12}"/>
              </a:ext>
            </a:extLst>
          </p:cNvPr>
          <p:cNvSpPr>
            <a:spLocks noGrp="1"/>
          </p:cNvSpPr>
          <p:nvPr>
            <p:ph type="ctrTitle"/>
          </p:nvPr>
        </p:nvSpPr>
        <p:spPr>
          <a:xfrm>
            <a:off x="0" y="0"/>
            <a:ext cx="12192000" cy="6858000"/>
          </a:xfrm>
          <a:solidFill>
            <a:schemeClr val="accent6">
              <a:lumMod val="40000"/>
              <a:lumOff val="60000"/>
            </a:schemeClr>
          </a:solidFill>
        </p:spPr>
        <p:txBody>
          <a:bodyPr/>
          <a:lstStyle/>
          <a:p>
            <a:pPr>
              <a:lnSpc>
                <a:spcPct val="100000"/>
              </a:lnSpc>
            </a:pP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GIÁO DỤC AN TOÀN GIAO THÔNG CHO TRẺ TRONG CÁC CƠ SỞ GIÁO DỤC MẦM </a:t>
            </a:r>
            <a:r>
              <a:rPr lang="en-US" sz="4400" b="1" dirty="0" smtClean="0">
                <a:latin typeface="Times New Roman" panose="02020603050405020304" pitchFamily="18" charset="0"/>
                <a:cs typeface="Times New Roman" panose="02020603050405020304" pitchFamily="18" charset="0"/>
              </a:rPr>
              <a:t>NON</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r>
            <a:br>
              <a:rPr lang="en-US" sz="4400" b="1" dirty="0">
                <a:latin typeface="Times New Roman" panose="02020603050405020304" pitchFamily="18" charset="0"/>
                <a:cs typeface="Times New Roman" panose="02020603050405020304" pitchFamily="18" charset="0"/>
              </a:rPr>
            </a:br>
            <a:endParaRPr lang="en-US" sz="44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8326" y="4521200"/>
            <a:ext cx="5643154" cy="2975293"/>
          </a:xfrm>
          <a:prstGeom prst="rect">
            <a:avLst/>
          </a:prstGeom>
        </p:spPr>
      </p:pic>
    </p:spTree>
    <p:extLst>
      <p:ext uri="{BB962C8B-B14F-4D97-AF65-F5344CB8AC3E}">
        <p14:creationId xmlns:p14="http://schemas.microsoft.com/office/powerpoint/2010/main" val="32513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7EC507-49EC-42B9-9BD0-F3FF2E5096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725425"/>
            <a:ext cx="7860632" cy="5407150"/>
          </a:xfrm>
        </p:spPr>
      </p:pic>
      <p:pic>
        <p:nvPicPr>
          <p:cNvPr id="3" name="Picture 2">
            <a:extLst>
              <a:ext uri="{FF2B5EF4-FFF2-40B4-BE49-F238E27FC236}">
                <a16:creationId xmlns:a16="http://schemas.microsoft.com/office/drawing/2014/main" id="{1F1F8E56-E429-444C-A56F-F562EA74E3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520" y="274320"/>
            <a:ext cx="8768080" cy="6309360"/>
          </a:xfrm>
          <a:prstGeom prst="rect">
            <a:avLst/>
          </a:prstGeom>
        </p:spPr>
      </p:pic>
    </p:spTree>
    <p:extLst>
      <p:ext uri="{BB962C8B-B14F-4D97-AF65-F5344CB8AC3E}">
        <p14:creationId xmlns:p14="http://schemas.microsoft.com/office/powerpoint/2010/main" val="735512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552C57B-889F-4B0C-90E3-C972C8006324}"/>
              </a:ext>
            </a:extLst>
          </p:cNvPr>
          <p:cNvSpPr txBox="1"/>
          <p:nvPr/>
        </p:nvSpPr>
        <p:spPr>
          <a:xfrm>
            <a:off x="2935704" y="232428"/>
            <a:ext cx="7684169"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Lồng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ghép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HĐ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CĐSH</a:t>
            </a:r>
          </a:p>
        </p:txBody>
      </p:sp>
      <p:sp>
        <p:nvSpPr>
          <p:cNvPr id="7" name="TextBox 6">
            <a:extLst>
              <a:ext uri="{FF2B5EF4-FFF2-40B4-BE49-F238E27FC236}">
                <a16:creationId xmlns:a16="http://schemas.microsoft.com/office/drawing/2014/main" id="{3B5E45E6-32DD-4FA1-915A-5B42C8AAF919}"/>
              </a:ext>
            </a:extLst>
          </p:cNvPr>
          <p:cNvSpPr txBox="1"/>
          <p:nvPr/>
        </p:nvSpPr>
        <p:spPr>
          <a:xfrm>
            <a:off x="426719" y="1114737"/>
            <a:ext cx="11673841"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mầm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DFEE69E-B9DF-42DD-A585-4F7F77D2FE55}"/>
              </a:ext>
            </a:extLst>
          </p:cNvPr>
          <p:cNvSpPr txBox="1"/>
          <p:nvPr/>
        </p:nvSpPr>
        <p:spPr>
          <a:xfrm>
            <a:off x="711200" y="2687941"/>
            <a:ext cx="10830560"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tuyến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812B053-C002-4AD7-B48B-3654951810A7}"/>
              </a:ext>
            </a:extLst>
          </p:cNvPr>
          <p:cNvSpPr txBox="1"/>
          <p:nvPr/>
        </p:nvSpPr>
        <p:spPr>
          <a:xfrm>
            <a:off x="711200" y="4428015"/>
            <a:ext cx="1073150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a:t>
            </a:r>
            <a:r>
              <a:rPr lang="en-US" sz="2800" dirty="0">
                <a:latin typeface="Times New Roman" panose="02020603050405020304" pitchFamily="18" charset="0"/>
                <a:ea typeface="Calibri" panose="020F0502020204030204" pitchFamily="34" charset="0"/>
                <a:cs typeface="Times New Roman" panose="02020603050405020304" pitchFamily="18" charset="0"/>
              </a:rPr>
              <a:t> KH, XH)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GV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HĐ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061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955C10-D952-467D-BB88-D247EE2A7504}"/>
              </a:ext>
            </a:extLst>
          </p:cNvPr>
          <p:cNvSpPr txBox="1"/>
          <p:nvPr/>
        </p:nvSpPr>
        <p:spPr>
          <a:xfrm>
            <a:off x="352927" y="129269"/>
            <a:ext cx="11325726" cy="1962204"/>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7E10EEE-2105-42CD-B057-461C88B1E884}"/>
              </a:ext>
            </a:extLst>
          </p:cNvPr>
          <p:cNvSpPr txBox="1"/>
          <p:nvPr/>
        </p:nvSpPr>
        <p:spPr>
          <a:xfrm>
            <a:off x="352927" y="2237308"/>
            <a:ext cx="1158507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D9F9470-5177-46E9-8804-0FEF48732852}"/>
              </a:ext>
            </a:extLst>
          </p:cNvPr>
          <p:cNvSpPr txBox="1"/>
          <p:nvPr/>
        </p:nvSpPr>
        <p:spPr>
          <a:xfrm>
            <a:off x="352927" y="3783708"/>
            <a:ext cx="11369040" cy="1307537"/>
          </a:xfrm>
          <a:prstGeom prst="rect">
            <a:avLst/>
          </a:prstGeom>
          <a:noFill/>
        </p:spPr>
        <p:txBody>
          <a:bodyPr wrap="square">
            <a:spAutoFit/>
          </a:bodyPr>
          <a:lstStyle/>
          <a:p>
            <a:pPr marL="28575" marR="0" algn="just">
              <a:lnSpc>
                <a:spcPct val="150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800" dirty="0">
                <a:latin typeface="Times New Roman" panose="02020603050405020304" pitchFamily="18" charset="0"/>
                <a:ea typeface="Calibri" panose="020F0502020204030204" pitchFamily="34" charset="0"/>
                <a:cs typeface="Times New Roman" panose="02020603050405020304" pitchFamily="18" charset="0"/>
              </a:rPr>
              <a:t> GT…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62EE609-6791-42B1-8E0B-67D7EB4E16C3}"/>
              </a:ext>
            </a:extLst>
          </p:cNvPr>
          <p:cNvSpPr txBox="1"/>
          <p:nvPr/>
        </p:nvSpPr>
        <p:spPr>
          <a:xfrm>
            <a:off x="352927" y="5139977"/>
            <a:ext cx="11452993" cy="1315873"/>
          </a:xfrm>
          <a:prstGeom prst="rect">
            <a:avLst/>
          </a:prstGeom>
          <a:noFill/>
        </p:spPr>
        <p:txBody>
          <a:bodyPr wrap="square">
            <a:spAutoFit/>
          </a:bodyPr>
          <a:lstStyle/>
          <a:p>
            <a:pPr marL="28575" marR="0" algn="just">
              <a:lnSpc>
                <a:spcPct val="150000"/>
              </a:lnSpc>
              <a:spcBef>
                <a:spcPts val="0"/>
              </a:spcBef>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GD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1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EFD0346-2B81-42C7-A299-ABA651BFB5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793" y="130497"/>
            <a:ext cx="6156247" cy="4072533"/>
          </a:xfrm>
        </p:spPr>
      </p:pic>
      <p:pic>
        <p:nvPicPr>
          <p:cNvPr id="7" name="Picture 6">
            <a:extLst>
              <a:ext uri="{FF2B5EF4-FFF2-40B4-BE49-F238E27FC236}">
                <a16:creationId xmlns:a16="http://schemas.microsoft.com/office/drawing/2014/main" id="{4147066F-D0AC-4B66-BBD4-085BD1965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040" y="1593683"/>
            <a:ext cx="5604315" cy="4857750"/>
          </a:xfrm>
          <a:prstGeom prst="rect">
            <a:avLst/>
          </a:prstGeom>
        </p:spPr>
      </p:pic>
      <p:pic>
        <p:nvPicPr>
          <p:cNvPr id="3" name="Picture 2">
            <a:extLst>
              <a:ext uri="{FF2B5EF4-FFF2-40B4-BE49-F238E27FC236}">
                <a16:creationId xmlns:a16="http://schemas.microsoft.com/office/drawing/2014/main" id="{80D8D9EF-42AF-4231-BCBA-EBC149C7B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5" y="130497"/>
            <a:ext cx="5410675" cy="4876800"/>
          </a:xfrm>
          <a:prstGeom prst="rect">
            <a:avLst/>
          </a:prstGeom>
        </p:spPr>
      </p:pic>
      <p:pic>
        <p:nvPicPr>
          <p:cNvPr id="6" name="Picture 5">
            <a:extLst>
              <a:ext uri="{FF2B5EF4-FFF2-40B4-BE49-F238E27FC236}">
                <a16:creationId xmlns:a16="http://schemas.microsoft.com/office/drawing/2014/main" id="{CA4F36C1-C529-4E74-9206-2B834CA8A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1959" y="518160"/>
            <a:ext cx="6156248" cy="6113745"/>
          </a:xfrm>
          <a:prstGeom prst="rect">
            <a:avLst/>
          </a:prstGeom>
        </p:spPr>
      </p:pic>
    </p:spTree>
    <p:extLst>
      <p:ext uri="{BB962C8B-B14F-4D97-AF65-F5344CB8AC3E}">
        <p14:creationId xmlns:p14="http://schemas.microsoft.com/office/powerpoint/2010/main" val="5486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4E70AA-FE6D-4A8A-8DBD-B0360A3EF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840" y="1000125"/>
            <a:ext cx="7315200" cy="4857750"/>
          </a:xfrm>
          <a:prstGeom prst="rect">
            <a:avLst/>
          </a:prstGeom>
        </p:spPr>
      </p:pic>
    </p:spTree>
    <p:extLst>
      <p:ext uri="{BB962C8B-B14F-4D97-AF65-F5344CB8AC3E}">
        <p14:creationId xmlns:p14="http://schemas.microsoft.com/office/powerpoint/2010/main" val="327860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2B8D5-8649-4FD4-8EFC-1244B561B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018" y="629920"/>
            <a:ext cx="8071582" cy="5360035"/>
          </a:xfrm>
          <a:prstGeom prst="rect">
            <a:avLst/>
          </a:prstGeom>
        </p:spPr>
      </p:pic>
    </p:spTree>
    <p:extLst>
      <p:ext uri="{BB962C8B-B14F-4D97-AF65-F5344CB8AC3E}">
        <p14:creationId xmlns:p14="http://schemas.microsoft.com/office/powerpoint/2010/main" val="1436006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42BC1D-F440-4A7D-9221-EFEA0F2F0C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0000" y="577214"/>
            <a:ext cx="7264400" cy="5448301"/>
          </a:xfrm>
        </p:spPr>
      </p:pic>
    </p:spTree>
    <p:extLst>
      <p:ext uri="{BB962C8B-B14F-4D97-AF65-F5344CB8AC3E}">
        <p14:creationId xmlns:p14="http://schemas.microsoft.com/office/powerpoint/2010/main" val="340581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0790DE-F12F-4F7C-A465-8DBE58879782}"/>
              </a:ext>
            </a:extLst>
          </p:cNvPr>
          <p:cNvSpPr txBox="1"/>
          <p:nvPr/>
        </p:nvSpPr>
        <p:spPr>
          <a:xfrm>
            <a:off x="3048000" y="0"/>
            <a:ext cx="6096000" cy="584775"/>
          </a:xfrm>
          <a:prstGeom prst="rect">
            <a:avLst/>
          </a:prstGeom>
          <a:solidFill>
            <a:schemeClr val="accent3"/>
          </a:solid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Trải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8E01A05-2E54-4194-9F30-F14DF9CA393B}"/>
              </a:ext>
            </a:extLst>
          </p:cNvPr>
          <p:cNvSpPr txBox="1"/>
          <p:nvPr/>
        </p:nvSpPr>
        <p:spPr>
          <a:xfrm>
            <a:off x="304800" y="694889"/>
            <a:ext cx="11582400" cy="1307537"/>
          </a:xfrm>
          <a:prstGeom prst="rect">
            <a:avLst/>
          </a:prstGeom>
          <a:noFill/>
        </p:spPr>
        <p:txBody>
          <a:bodyPr wrap="square">
            <a:spAutoFit/>
          </a:bodyPr>
          <a:lstStyle/>
          <a:p>
            <a:pPr marL="457200" indent="-457200">
              <a:lnSpc>
                <a:spcPct val="150000"/>
              </a:lnSpc>
              <a:buFontTx/>
              <a:buChar char="-"/>
            </a:pPr>
            <a:r>
              <a:rPr lang="vi-VN" sz="2800" b="1" i="1" dirty="0">
                <a:latin typeface="Times New Roman" panose="02020603050405020304" pitchFamily="18" charset="0"/>
                <a:cs typeface="Times New Roman" panose="02020603050405020304" pitchFamily="18" charset="0"/>
              </a:rPr>
              <a:t>Cho trẻ </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quan sát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ở nơi trẻ sống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8A9D125-CCEE-48F1-89AF-226478E03656}"/>
              </a:ext>
            </a:extLst>
          </p:cNvPr>
          <p:cNvSpPr txBox="1"/>
          <p:nvPr/>
        </p:nvSpPr>
        <p:spPr>
          <a:xfrm>
            <a:off x="426720" y="2112541"/>
            <a:ext cx="11338560" cy="4539191"/>
          </a:xfrm>
          <a:prstGeom prst="rect">
            <a:avLst/>
          </a:prstGeom>
          <a:noFill/>
        </p:spPr>
        <p:txBody>
          <a:bodyPr wrap="square">
            <a:spAutoFit/>
          </a:bodyPr>
          <a:lstStyle/>
          <a:p>
            <a:pPr marL="457200" indent="-457200">
              <a:lnSpc>
                <a:spcPct val="150000"/>
              </a:lnSpc>
              <a:buFontTx/>
              <a:buChar char="-"/>
            </a:pP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hành</a:t>
            </a:r>
            <a:r>
              <a:rPr lang="en-US" sz="2800" b="1" i="1" dirty="0">
                <a:latin typeface="Times New Roman" panose="02020603050405020304" pitchFamily="18" charset="0"/>
                <a:cs typeface="Times New Roman" panose="02020603050405020304" pitchFamily="18" charset="0"/>
              </a:rPr>
              <a:t> vi </a:t>
            </a:r>
            <a:r>
              <a:rPr lang="en-US" sz="2800" b="1" i="1" dirty="0" err="1">
                <a:latin typeface="Times New Roman" panose="02020603050405020304" pitchFamily="18" charset="0"/>
                <a:cs typeface="Times New Roman" panose="02020603050405020304" pitchFamily="18" charset="0"/>
              </a:rPr>
              <a:t>đúng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tham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gia</a:t>
            </a:r>
            <a:r>
              <a:rPr lang="en-US" sz="2800" b="1" i="1" dirty="0">
                <a:latin typeface="Times New Roman" panose="02020603050405020304" pitchFamily="18" charset="0"/>
                <a:cs typeface="Times New Roman" panose="02020603050405020304" pitchFamily="18" charset="0"/>
              </a:rPr>
              <a:t> GT</a:t>
            </a:r>
            <a:r>
              <a:rPr lang="en-US" sz="2800" dirty="0">
                <a:latin typeface="Times New Roman" panose="02020603050405020304" pitchFamily="18" charset="0"/>
                <a:cs typeface="Times New Roman" panose="02020603050405020304" pitchFamily="18" charset="0"/>
              </a:rPr>
              <a:t>: </a:t>
            </a:r>
          </a:p>
          <a:p>
            <a:pPr algn="just">
              <a:lnSpc>
                <a:spcPct val="150000"/>
              </a:lnSpc>
            </a:pPr>
            <a:r>
              <a:rPr lang="vi-VN" sz="2800" dirty="0">
                <a:latin typeface="Times New Roman" panose="02020603050405020304" pitchFamily="18" charset="0"/>
                <a:cs typeface="Times New Roman" panose="02020603050405020304" pitchFamily="18" charset="0"/>
              </a:rPr>
              <a:t>Đi bộ trên vỉa hè, lề 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vi-VN" sz="2800" dirty="0">
                <a:latin typeface="Times New Roman" panose="02020603050405020304" pitchFamily="18" charset="0"/>
                <a:cs typeface="Times New Roman" panose="02020603050405020304" pitchFamily="18" charset="0"/>
              </a:rPr>
              <a:t> đi sát mép đường phía bên tay phải phải có người lớn dắt tay khi đi ngoài đường; </a:t>
            </a:r>
            <a:r>
              <a:rPr lang="en-US" sz="2800" dirty="0">
                <a:latin typeface="Times New Roman" panose="02020603050405020304" pitchFamily="18" charset="0"/>
                <a:cs typeface="Times New Roman" panose="02020603050405020304" pitchFamily="18" charset="0"/>
              </a:rPr>
              <a:t>sang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đèn</a:t>
            </a:r>
            <a:r>
              <a:rPr lang="en-US" sz="2800" dirty="0">
                <a:latin typeface="Times New Roman" panose="02020603050405020304" pitchFamily="18" charset="0"/>
                <a:cs typeface="Times New Roman" panose="02020603050405020304" pitchFamily="18" charset="0"/>
              </a:rPr>
              <a:t> GT; Quan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CSGT</a:t>
            </a:r>
            <a:r>
              <a:rPr lang="vi-VN" sz="2800" dirty="0">
                <a:latin typeface="Times New Roman" panose="02020603050405020304" pitchFamily="18" charset="0"/>
                <a:cs typeface="Times New Roman" panose="02020603050405020304" pitchFamily="18" charset="0"/>
              </a:rPr>
              <a:t>; đi bộ qua đường đúng nơi quy định (nơi có vạch kẻ đường, cầu vượt hoặc hầm qua đường dành cho người đi bộ); biết lựa chọn đường đi khi gặp vật / nơi nguy hiểm (ở nông thôn như: ao, 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bus;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phà</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mời</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23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F8A40-AA2A-4852-A5E3-F3E335DA58B3}"/>
              </a:ext>
            </a:extLst>
          </p:cNvPr>
          <p:cNvSpPr txBox="1"/>
          <p:nvPr/>
        </p:nvSpPr>
        <p:spPr>
          <a:xfrm>
            <a:off x="505327" y="2832846"/>
            <a:ext cx="11345777"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Sau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1487129-758A-4BA8-9D39-146FCA99FE93}"/>
              </a:ext>
            </a:extLst>
          </p:cNvPr>
          <p:cNvSpPr txBox="1"/>
          <p:nvPr/>
        </p:nvSpPr>
        <p:spPr>
          <a:xfrm>
            <a:off x="693820" y="0"/>
            <a:ext cx="11157284" cy="2600199"/>
          </a:xfrm>
          <a:prstGeom prst="rect">
            <a:avLst/>
          </a:prstGeom>
          <a:noFill/>
        </p:spPr>
        <p:txBody>
          <a:bodyPr wrap="square">
            <a:spAutoFit/>
          </a:bodyPr>
          <a:lstStyle/>
          <a:p>
            <a:pPr>
              <a:lnSpc>
                <a:spcPct val="150000"/>
              </a:lnSpc>
            </a:pP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PH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GD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55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D90FC1-4332-4D5F-98B8-54A4D547F9FE}"/>
              </a:ext>
            </a:extLst>
          </p:cNvPr>
          <p:cNvSpPr txBox="1"/>
          <p:nvPr/>
        </p:nvSpPr>
        <p:spPr>
          <a:xfrm rot="10800000" flipV="1">
            <a:off x="465424" y="415136"/>
            <a:ext cx="11261151" cy="661207"/>
          </a:xfrm>
          <a:prstGeom prst="rect">
            <a:avLst/>
          </a:prstGeom>
          <a:solidFill>
            <a:schemeClr val="accent3"/>
          </a:solidFill>
        </p:spPr>
        <p:txBody>
          <a:bodyPr wrap="square">
            <a:spAutoFit/>
          </a:bodyPr>
          <a:lstStyle/>
          <a:p>
            <a:pPr algn="ctr">
              <a:lnSpc>
                <a:spcPct val="150000"/>
              </a:lnSpc>
              <a:buNone/>
            </a:pPr>
            <a:r>
              <a:rPr lang="en-US" altLang="x-none" sz="2800" b="1" dirty="0" err="1">
                <a:latin typeface="Times New Roman" panose="02020603050405020304" pitchFamily="18" charset="0"/>
                <a:cs typeface="Times New Roman" panose="02020603050405020304" pitchFamily="18" charset="0"/>
              </a:rPr>
              <a:t>Đưa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vào</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tính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nghệ</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thuật</a:t>
            </a:r>
            <a:endParaRPr lang="en-US" altLang="x-none" sz="28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25E1BE9-1AB3-46DE-9867-8819AA7138A9}"/>
              </a:ext>
            </a:extLst>
          </p:cNvPr>
          <p:cNvSpPr txBox="1"/>
          <p:nvPr/>
        </p:nvSpPr>
        <p:spPr>
          <a:xfrm>
            <a:off x="3048000" y="3244334"/>
            <a:ext cx="6096000" cy="369332"/>
          </a:xfrm>
          <a:prstGeom prst="rect">
            <a:avLst/>
          </a:prstGeom>
          <a:noFill/>
        </p:spPr>
        <p:txBody>
          <a:bodyPr wrap="square">
            <a:spAutoFit/>
          </a:bodyPr>
          <a:lstStyle/>
          <a:p>
            <a:endParaRPr lang="en-US" dirty="0"/>
          </a:p>
        </p:txBody>
      </p:sp>
      <p:sp>
        <p:nvSpPr>
          <p:cNvPr id="8" name="TextBox 7">
            <a:extLst>
              <a:ext uri="{FF2B5EF4-FFF2-40B4-BE49-F238E27FC236}">
                <a16:creationId xmlns:a16="http://schemas.microsoft.com/office/drawing/2014/main" id="{6B8F4D6E-5598-4100-B641-3773C86A2F9B}"/>
              </a:ext>
            </a:extLst>
          </p:cNvPr>
          <p:cNvSpPr txBox="1"/>
          <p:nvPr/>
        </p:nvSpPr>
        <p:spPr>
          <a:xfrm>
            <a:off x="665746" y="2011222"/>
            <a:ext cx="10860505" cy="1953868"/>
          </a:xfrm>
          <a:prstGeom prst="rect">
            <a:avLst/>
          </a:prstGeom>
          <a:noFill/>
        </p:spPr>
        <p:txBody>
          <a:bodyPr wrap="square">
            <a:spAutoFit/>
          </a:bodyPr>
          <a:lstStyle/>
          <a:p>
            <a:pPr>
              <a:lnSpc>
                <a:spcPct val="150000"/>
              </a:lnSpc>
            </a:pP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F16A16-02F7-4723-AFA7-1B49AC4B6C9E}"/>
              </a:ext>
            </a:extLst>
          </p:cNvPr>
          <p:cNvSpPr txBox="1"/>
          <p:nvPr/>
        </p:nvSpPr>
        <p:spPr>
          <a:xfrm>
            <a:off x="785812" y="2629971"/>
            <a:ext cx="11172825" cy="1077218"/>
          </a:xfrm>
          <a:prstGeom prst="rect">
            <a:avLst/>
          </a:prstGeom>
          <a:noFill/>
        </p:spPr>
        <p:txBody>
          <a:bodyPr wrap="square">
            <a:spAutoFit/>
          </a:bodyPr>
          <a:lstStyle/>
          <a:p>
            <a:pPr algn="ctr"/>
            <a:r>
              <a:rPr lang="vi-VN" sz="3200" b="1" i="0" dirty="0">
                <a:solidFill>
                  <a:srgbClr val="001A33"/>
                </a:solidFill>
                <a:effectLst/>
                <a:latin typeface="Times New Roman" panose="02020603050405020304" pitchFamily="18" charset="0"/>
                <a:cs typeface="Times New Roman" panose="02020603050405020304" pitchFamily="18" charset="0"/>
              </a:rPr>
              <a:t>PHƯƠNG PHÁP, HÌNH THỨC G</a:t>
            </a:r>
            <a:r>
              <a:rPr lang="en-US" sz="3200" b="1" i="0" dirty="0">
                <a:solidFill>
                  <a:srgbClr val="001A33"/>
                </a:solidFill>
                <a:effectLst/>
                <a:latin typeface="Times New Roman" panose="02020603050405020304" pitchFamily="18" charset="0"/>
                <a:cs typeface="Times New Roman" panose="02020603050405020304" pitchFamily="18" charset="0"/>
              </a:rPr>
              <a:t>IÁO DỤC</a:t>
            </a:r>
            <a:r>
              <a:rPr lang="vi-VN" sz="3200" b="1" i="0" dirty="0">
                <a:solidFill>
                  <a:srgbClr val="001A33"/>
                </a:solidFill>
                <a:effectLst/>
                <a:latin typeface="Times New Roman" panose="02020603050405020304" pitchFamily="18" charset="0"/>
                <a:cs typeface="Times New Roman" panose="02020603050405020304" pitchFamily="18" charset="0"/>
              </a:rPr>
              <a:t> </a:t>
            </a:r>
            <a:endParaRPr lang="en-US" sz="3200" b="1" i="0" dirty="0">
              <a:solidFill>
                <a:srgbClr val="001A33"/>
              </a:solidFill>
              <a:effectLst/>
              <a:latin typeface="Times New Roman" panose="02020603050405020304" pitchFamily="18" charset="0"/>
              <a:cs typeface="Times New Roman" panose="02020603050405020304" pitchFamily="18" charset="0"/>
            </a:endParaRPr>
          </a:p>
          <a:p>
            <a:pPr algn="ctr"/>
            <a:r>
              <a:rPr lang="en-US" sz="3200" b="1" dirty="0">
                <a:solidFill>
                  <a:srgbClr val="001A33"/>
                </a:solidFill>
                <a:latin typeface="Times New Roman" panose="02020603050405020304" pitchFamily="18" charset="0"/>
                <a:cs typeface="Times New Roman" panose="02020603050405020304" pitchFamily="18" charset="0"/>
              </a:rPr>
              <a:t>AN TOÀN GIAO THÔNG </a:t>
            </a:r>
            <a:r>
              <a:rPr lang="vi-VN" sz="3200" b="1" i="0" dirty="0">
                <a:solidFill>
                  <a:srgbClr val="001A33"/>
                </a:solidFill>
                <a:effectLst/>
                <a:latin typeface="Times New Roman" panose="02020603050405020304" pitchFamily="18" charset="0"/>
                <a:cs typeface="Times New Roman" panose="02020603050405020304" pitchFamily="18" charset="0"/>
              </a:rPr>
              <a:t>CHO TRẺ MN</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8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8158B45-23D8-44AD-B2F1-E53222978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80" y="75565"/>
            <a:ext cx="5960215" cy="3957955"/>
          </a:xfrm>
          <a:prstGeom prst="rect">
            <a:avLst/>
          </a:prstGeom>
        </p:spPr>
      </p:pic>
      <p:pic>
        <p:nvPicPr>
          <p:cNvPr id="13" name="Picture 12">
            <a:extLst>
              <a:ext uri="{FF2B5EF4-FFF2-40B4-BE49-F238E27FC236}">
                <a16:creationId xmlns:a16="http://schemas.microsoft.com/office/drawing/2014/main" id="{EE49FD4D-F928-4D9C-A972-F28290758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880" y="1924685"/>
            <a:ext cx="7315200" cy="4857750"/>
          </a:xfrm>
          <a:prstGeom prst="rect">
            <a:avLst/>
          </a:prstGeom>
        </p:spPr>
      </p:pic>
    </p:spTree>
    <p:extLst>
      <p:ext uri="{BB962C8B-B14F-4D97-AF65-F5344CB8AC3E}">
        <p14:creationId xmlns:p14="http://schemas.microsoft.com/office/powerpoint/2010/main" val="248043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1EE79E-D5C6-45B3-8B3D-FF854920D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14" y="183198"/>
            <a:ext cx="5233291" cy="3932237"/>
          </a:xfrm>
        </p:spPr>
      </p:pic>
      <p:pic>
        <p:nvPicPr>
          <p:cNvPr id="7" name="Picture 6">
            <a:extLst>
              <a:ext uri="{FF2B5EF4-FFF2-40B4-BE49-F238E27FC236}">
                <a16:creationId xmlns:a16="http://schemas.microsoft.com/office/drawing/2014/main" id="{48C01CBD-0E74-4108-9803-84216A7FE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85" y="1626870"/>
            <a:ext cx="6309360" cy="4743450"/>
          </a:xfrm>
          <a:prstGeom prst="rect">
            <a:avLst/>
          </a:prstGeom>
        </p:spPr>
      </p:pic>
    </p:spTree>
    <p:extLst>
      <p:ext uri="{BB962C8B-B14F-4D97-AF65-F5344CB8AC3E}">
        <p14:creationId xmlns:p14="http://schemas.microsoft.com/office/powerpoint/2010/main" val="3467691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B5A1A3-71A8-48EC-B39D-9C1C2374CFEF}"/>
              </a:ext>
            </a:extLst>
          </p:cNvPr>
          <p:cNvSpPr txBox="1"/>
          <p:nvPr/>
        </p:nvSpPr>
        <p:spPr>
          <a:xfrm>
            <a:off x="328862" y="1058426"/>
            <a:ext cx="11614484" cy="2677656"/>
          </a:xfrm>
          <a:prstGeom prst="rect">
            <a:avLst/>
          </a:prstGeom>
          <a:noFill/>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Tổ chức các buổi nói chuyện </a:t>
            </a:r>
            <a:r>
              <a:rPr lang="vi-VN" sz="2800" dirty="0">
                <a:latin typeface="Times New Roman" panose="02020603050405020304" pitchFamily="18" charset="0"/>
                <a:cs typeface="Times New Roman" panose="02020603050405020304" pitchFamily="18" charset="0"/>
              </a:rPr>
              <a:t>Nhà trường tổ chức các buổi nói chuyện về an toàn giao thông: Mời các bậc phụ huynh làm việc ở các công ty xe khách, ga tàu, sân bay,… hoặc mời các cô, chú cảnh sát giao thông đến thăm trường / lớp mẫu giáo và kể về công việc của họ cho trẻ nghe. Có thể khuyến khích họ mang đếp trường / lớp mẫu giáo một số dụng cụ lao động cho trẻ quan sát và kể về việc sử dụng các dụng cụ đó.</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797EA79-FDE1-45F0-A295-229CE0EC1ECC}"/>
              </a:ext>
            </a:extLst>
          </p:cNvPr>
          <p:cNvSpPr txBox="1"/>
          <p:nvPr/>
        </p:nvSpPr>
        <p:spPr>
          <a:xfrm>
            <a:off x="72190" y="0"/>
            <a:ext cx="12047620" cy="954107"/>
          </a:xfrm>
          <a:prstGeom prst="rect">
            <a:avLst/>
          </a:prstGeom>
          <a:solidFill>
            <a:schemeClr val="accent3"/>
          </a:solidFill>
        </p:spPr>
        <p:txBody>
          <a:bodyPr wrap="square">
            <a:spAutoFit/>
          </a:bodyPr>
          <a:lstStyle/>
          <a:p>
            <a:pPr algn="ctr"/>
            <a:r>
              <a:rPr lang="en-US" altLang="x-none" sz="2800" b="1" dirty="0" err="1">
                <a:latin typeface="Times New Roman" panose="02020603050405020304" pitchFamily="18" charset="0"/>
                <a:cs typeface="Times New Roman" panose="02020603050405020304" pitchFamily="18" charset="0"/>
              </a:rPr>
              <a:t>Tổ</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chức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các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hoạt</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động</a:t>
            </a:r>
            <a:r>
              <a:rPr lang="en-US" altLang="x-none" sz="2800" b="1" dirty="0">
                <a:latin typeface="Times New Roman" panose="02020603050405020304" pitchFamily="18" charset="0"/>
                <a:cs typeface="Times New Roman" panose="02020603050405020304" pitchFamily="18" charset="0"/>
              </a:rPr>
              <a:t>/</a:t>
            </a:r>
            <a:r>
              <a:rPr lang="en-US" altLang="x-none" sz="2800" b="1" dirty="0" err="1">
                <a:latin typeface="Times New Roman" panose="02020603050405020304" pitchFamily="18" charset="0"/>
                <a:cs typeface="Times New Roman" panose="02020603050405020304" pitchFamily="18" charset="0"/>
              </a:rPr>
              <a:t>chiến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dịch</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về</a:t>
            </a:r>
            <a:r>
              <a:rPr lang="en-US" altLang="x-none" sz="2800" b="1" dirty="0">
                <a:latin typeface="Times New Roman" panose="02020603050405020304" pitchFamily="18" charset="0"/>
                <a:cs typeface="Times New Roman" panose="02020603050405020304" pitchFamily="18" charset="0"/>
              </a:rPr>
              <a:t> ATGT </a:t>
            </a:r>
            <a:r>
              <a:rPr lang="en-US" altLang="x-none" sz="2800" b="1" dirty="0" err="1">
                <a:latin typeface="Times New Roman" panose="02020603050405020304" pitchFamily="18" charset="0"/>
                <a:cs typeface="Times New Roman" panose="02020603050405020304" pitchFamily="18" charset="0"/>
              </a:rPr>
              <a:t>có</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sự</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tham</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gia</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của</a:t>
            </a:r>
            <a:r>
              <a:rPr lang="en-US" altLang="x-none" sz="2800" b="1" dirty="0">
                <a:latin typeface="Times New Roman" panose="02020603050405020304" pitchFamily="18" charset="0"/>
                <a:cs typeface="Times New Roman" panose="02020603050405020304" pitchFamily="18" charset="0"/>
              </a:rPr>
              <a:t> GĐ, </a:t>
            </a:r>
            <a:r>
              <a:rPr lang="en-US" altLang="x-none" sz="2800" b="1" dirty="0" err="1">
                <a:latin typeface="Times New Roman" panose="02020603050405020304" pitchFamily="18" charset="0"/>
                <a:cs typeface="Times New Roman" panose="02020603050405020304" pitchFamily="18" charset="0"/>
              </a:rPr>
              <a:t>cộng</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đồng</a:t>
            </a:r>
            <a:endParaRPr lang="en-US" altLang="x-none" sz="2800" b="1" dirty="0">
              <a:latin typeface="Times New Roman" panose="02020603050405020304" pitchFamily="18" charset="0"/>
              <a:cs typeface="Times New Roman" panose="02020603050405020304" pitchFamily="18" charset="0"/>
            </a:endParaRPr>
          </a:p>
          <a:p>
            <a:pPr algn="ctr"/>
            <a:endParaRPr lang="en-US" sz="2800" dirty="0"/>
          </a:p>
        </p:txBody>
      </p:sp>
      <p:sp>
        <p:nvSpPr>
          <p:cNvPr id="8" name="TextBox 7">
            <a:extLst>
              <a:ext uri="{FF2B5EF4-FFF2-40B4-BE49-F238E27FC236}">
                <a16:creationId xmlns:a16="http://schemas.microsoft.com/office/drawing/2014/main" id="{AD5E38F7-D0E9-467C-B87B-59DDB4C7C873}"/>
              </a:ext>
            </a:extLst>
          </p:cNvPr>
          <p:cNvSpPr txBox="1"/>
          <p:nvPr/>
        </p:nvSpPr>
        <p:spPr>
          <a:xfrm>
            <a:off x="328862" y="3940383"/>
            <a:ext cx="11614484" cy="954107"/>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dịch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79AEA8A-1292-42E0-8D01-EF4A3CF7261C}"/>
              </a:ext>
            </a:extLst>
          </p:cNvPr>
          <p:cNvSpPr txBox="1"/>
          <p:nvPr/>
        </p:nvSpPr>
        <p:spPr>
          <a:xfrm>
            <a:off x="288758" y="5180804"/>
            <a:ext cx="11614483" cy="1384995"/>
          </a:xfrm>
          <a:prstGeom prst="rect">
            <a:avLst/>
          </a:prstGeom>
          <a:noFill/>
        </p:spPr>
        <p:txBody>
          <a:bodyPr wrap="square">
            <a:spAutoFit/>
          </a:bodyPr>
          <a:lstStyle/>
          <a:p>
            <a:r>
              <a:rPr lang="vi-VN" sz="2800" b="1" i="1" dirty="0">
                <a:latin typeface="Times New Roman" panose="02020603050405020304" pitchFamily="18" charset="0"/>
                <a:cs typeface="Times New Roman" panose="02020603050405020304" pitchFamily="18" charset="0"/>
              </a:rPr>
              <a:t>Tổ chức các cuộc thi về an toàn giao thông </a:t>
            </a:r>
            <a:r>
              <a:rPr lang="vi-VN" sz="2800" dirty="0">
                <a:latin typeface="Times New Roman" panose="02020603050405020304" pitchFamily="18" charset="0"/>
                <a:cs typeface="Times New Roman" panose="02020603050405020304" pitchFamily="18" charset="0"/>
              </a:rPr>
              <a:t>Tổ chức các cuộc thi như: “Bé tìm hiểu về Luật Giao thông”. Có thể tổ chức theo lớp, khối hoặc toàn trường nhằm phát động phong trào giáo dục an toàn giao thông cho trẻ mẫu giáo.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6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5E2A59-F692-4011-98F8-91A85617AAA6}"/>
              </a:ext>
            </a:extLst>
          </p:cNvPr>
          <p:cNvSpPr txBox="1"/>
          <p:nvPr/>
        </p:nvSpPr>
        <p:spPr>
          <a:xfrm>
            <a:off x="152400" y="254351"/>
            <a:ext cx="11887200" cy="584775"/>
          </a:xfrm>
          <a:prstGeom prst="rect">
            <a:avLst/>
          </a:prstGeom>
          <a:solidFill>
            <a:schemeClr val="accent3"/>
          </a:solidFill>
        </p:spPr>
        <p:txBody>
          <a:bodyPr wrap="square">
            <a:spAutoFit/>
          </a:bodyPr>
          <a:lstStyle/>
          <a:p>
            <a:pPr algn="ctr"/>
            <a:r>
              <a:rPr lang="en-US" altLang="x-none" sz="3200" b="1" dirty="0" err="1">
                <a:latin typeface="Times New Roman" panose="02020603050405020304" pitchFamily="18" charset="0"/>
                <a:cs typeface="Times New Roman" panose="02020603050405020304" pitchFamily="18" charset="0"/>
              </a:rPr>
              <a:t>Sử</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dụng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công</a:t>
            </a:r>
            <a:r>
              <a:rPr lang="en-US" altLang="x-none" sz="3200" b="1" dirty="0">
                <a:latin typeface="Times New Roman" panose="02020603050405020304" pitchFamily="18" charset="0"/>
                <a:cs typeface="Times New Roman" panose="02020603050405020304" pitchFamily="18" charset="0"/>
              </a:rPr>
              <a:t> </a:t>
            </a:r>
            <a:r>
              <a:rPr lang="en-US" altLang="x-none" sz="3200" b="1" dirty="0" err="1">
                <a:latin typeface="Times New Roman" panose="02020603050405020304" pitchFamily="18" charset="0"/>
                <a:cs typeface="Times New Roman" panose="02020603050405020304" pitchFamily="18" charset="0"/>
              </a:rPr>
              <a:t>nghệ</a:t>
            </a:r>
            <a:endParaRPr lang="en-US" sz="3200" dirty="0"/>
          </a:p>
        </p:txBody>
      </p:sp>
      <p:sp>
        <p:nvSpPr>
          <p:cNvPr id="6" name="TextBox 5">
            <a:extLst>
              <a:ext uri="{FF2B5EF4-FFF2-40B4-BE49-F238E27FC236}">
                <a16:creationId xmlns:a16="http://schemas.microsoft.com/office/drawing/2014/main" id="{195B6787-17DE-4539-89D0-3C565BE07DF1}"/>
              </a:ext>
            </a:extLst>
          </p:cNvPr>
          <p:cNvSpPr txBox="1"/>
          <p:nvPr/>
        </p:nvSpPr>
        <p:spPr>
          <a:xfrm>
            <a:off x="336884" y="1491916"/>
            <a:ext cx="11197390" cy="1384995"/>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Ứng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mềm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để</a:t>
            </a:r>
            <a:r>
              <a:rPr lang="en-US" sz="2800" b="1" i="1" dirty="0">
                <a:latin typeface="Times New Roman" panose="02020603050405020304" pitchFamily="18" charset="0"/>
                <a:cs typeface="Times New Roman" panose="02020603050405020304" pitchFamily="18" charset="0"/>
              </a:rPr>
              <a:t> GD ATGT  </a:t>
            </a:r>
            <a:r>
              <a:rPr lang="en-US" sz="2800" b="1" i="1" dirty="0" err="1">
                <a:latin typeface="Times New Roman" panose="02020603050405020304" pitchFamily="18" charset="0"/>
                <a:cs typeface="Times New Roman" panose="02020603050405020304" pitchFamily="18" charset="0"/>
              </a:rPr>
              <a:t>trẻ</a:t>
            </a:r>
            <a:r>
              <a:rPr lang="en-US" sz="2800" b="1" i="1" dirty="0">
                <a:latin typeface="Times New Roman" panose="02020603050405020304" pitchFamily="18" charset="0"/>
                <a:cs typeface="Times New Roman" panose="02020603050405020304" pitchFamily="18" charset="0"/>
              </a:rPr>
              <a:t> MN:</a:t>
            </a:r>
          </a:p>
          <a:p>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GV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ATGT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B239288-9A5D-466A-B323-16D6902A5366}"/>
              </a:ext>
            </a:extLst>
          </p:cNvPr>
          <p:cNvSpPr txBox="1"/>
          <p:nvPr/>
        </p:nvSpPr>
        <p:spPr>
          <a:xfrm>
            <a:off x="411079" y="3268091"/>
            <a:ext cx="10026316"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Sử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phim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GD ATGT </a:t>
            </a:r>
          </a:p>
        </p:txBody>
      </p:sp>
      <p:sp>
        <p:nvSpPr>
          <p:cNvPr id="10" name="TextBox 9">
            <a:extLst>
              <a:ext uri="{FF2B5EF4-FFF2-40B4-BE49-F238E27FC236}">
                <a16:creationId xmlns:a16="http://schemas.microsoft.com/office/drawing/2014/main" id="{1AD73EAA-C826-471B-A8C4-3919E80423E4}"/>
              </a:ext>
            </a:extLst>
          </p:cNvPr>
          <p:cNvSpPr txBox="1"/>
          <p:nvPr/>
        </p:nvSpPr>
        <p:spPr>
          <a:xfrm>
            <a:off x="633046" y="4004827"/>
            <a:ext cx="10990385"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20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CT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gũi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ATGT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2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2ED23-B693-45A3-9125-E6EF2F516343}"/>
              </a:ext>
            </a:extLst>
          </p:cNvPr>
          <p:cNvSpPr txBox="1"/>
          <p:nvPr/>
        </p:nvSpPr>
        <p:spPr>
          <a:xfrm>
            <a:off x="573881" y="2328863"/>
            <a:ext cx="11044237" cy="1481175"/>
          </a:xfrm>
          <a:prstGeom prst="rect">
            <a:avLst/>
          </a:prstGeom>
          <a:noFill/>
        </p:spPr>
        <p:txBody>
          <a:bodyPr wrap="square">
            <a:spAutoFit/>
          </a:bodyPr>
          <a:lstStyle/>
          <a:p>
            <a:pPr algn="ctr">
              <a:lnSpc>
                <a:spcPct val="150000"/>
              </a:lnSpc>
            </a:pPr>
            <a:r>
              <a:rPr lang="en-US" sz="3200" b="1" i="0" dirty="0">
                <a:solidFill>
                  <a:srgbClr val="001A33"/>
                </a:solidFill>
                <a:effectLst/>
                <a:latin typeface="Times New Roman" panose="02020603050405020304" pitchFamily="18" charset="0"/>
                <a:cs typeface="Times New Roman" panose="02020603050405020304" pitchFamily="18" charset="0"/>
              </a:rPr>
              <a:t>CÔNG TÁC TUYÊN TRUYỀN, PHỐI HỢP VỚI CHA MẸ VÀ CỘNG ĐỒNG TRONG GD ATGT CHO TRẺ MN.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0514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927" y="2006708"/>
            <a:ext cx="9023928" cy="2246769"/>
          </a:xfrm>
          <a:prstGeom prst="rect">
            <a:avLst/>
          </a:prstGeom>
          <a:solidFill>
            <a:schemeClr val="accent1">
              <a:lumMod val="40000"/>
              <a:lumOff val="60000"/>
            </a:schemeClr>
          </a:solidFill>
        </p:spPr>
        <p:txBody>
          <a:bodyPr wrap="square">
            <a:spAutoFit/>
          </a:bodyPr>
          <a:lstStyle/>
          <a:p>
            <a:pPr algn="ctr"/>
            <a:endParaRPr lang="en-US" sz="2800" b="1" dirty="0">
              <a:latin typeface="Times New Roman" panose="02020603050405020304" pitchFamily="18" charset="0"/>
              <a:ea typeface="Calibri" panose="020F0502020204030204" pitchFamily="34" charset="0"/>
            </a:endParaRPr>
          </a:p>
          <a:p>
            <a:pPr algn="ctr"/>
            <a:r>
              <a:rPr lang="en-US" sz="2800" b="1" dirty="0" err="1">
                <a:latin typeface="Times New Roman" panose="02020603050405020304" pitchFamily="18" charset="0"/>
                <a:ea typeface="Calibri" panose="020F0502020204030204" pitchFamily="34" charset="0"/>
              </a:rPr>
              <a:t>Mỗi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thành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liên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quan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đều</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cần</a:t>
            </a:r>
            <a:r>
              <a:rPr lang="en-US" sz="2800" b="1" dirty="0">
                <a:latin typeface="Times New Roman" panose="02020603050405020304" pitchFamily="18" charset="0"/>
                <a:ea typeface="Calibri" panose="020F0502020204030204" pitchFamily="34" charset="0"/>
              </a:rPr>
              <a:t> ý </a:t>
            </a:r>
            <a:r>
              <a:rPr lang="en-US" sz="2800" b="1" dirty="0" err="1">
                <a:latin typeface="Times New Roman" panose="02020603050405020304" pitchFamily="18" charset="0"/>
                <a:ea typeface="Calibri" panose="020F0502020204030204" pitchFamily="34" charset="0"/>
              </a:rPr>
              <a:t>thức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về</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nhiệm</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mình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trong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giáo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dục</a:t>
            </a:r>
            <a:r>
              <a:rPr lang="en-US" sz="2800" b="1" dirty="0">
                <a:latin typeface="Times New Roman" panose="02020603050405020304" pitchFamily="18" charset="0"/>
                <a:ea typeface="Calibri" panose="020F0502020204030204" pitchFamily="34" charset="0"/>
              </a:rPr>
              <a:t> an </a:t>
            </a:r>
            <a:r>
              <a:rPr lang="en-US" sz="2800" b="1" dirty="0" err="1">
                <a:latin typeface="Times New Roman" panose="02020603050405020304" pitchFamily="18" charset="0"/>
                <a:ea typeface="Calibri" panose="020F0502020204030204" pitchFamily="34" charset="0"/>
              </a:rPr>
              <a:t>toàn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giao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thông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cho</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trẻ</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mầm</a:t>
            </a:r>
            <a:r>
              <a:rPr lang="en-US" sz="2800" b="1" dirty="0">
                <a:latin typeface="Times New Roman" panose="02020603050405020304" pitchFamily="18" charset="0"/>
                <a:ea typeface="Calibri" panose="020F0502020204030204" pitchFamily="34" charset="0"/>
              </a:rPr>
              <a:t> non </a:t>
            </a:r>
            <a:r>
              <a:rPr lang="en-US" sz="2800" b="1" dirty="0" err="1">
                <a:latin typeface="Times New Roman" panose="02020603050405020304" pitchFamily="18" charset="0"/>
                <a:ea typeface="Calibri" panose="020F0502020204030204" pitchFamily="34" charset="0"/>
              </a:rPr>
              <a:t>và</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thực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hiện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tốt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vai</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trò</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trách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nhiêm</a:t>
            </a:r>
            <a:endParaRPr lang="en-US" sz="2800" b="1" dirty="0">
              <a:latin typeface="Times New Roman" panose="02020603050405020304" pitchFamily="18" charset="0"/>
              <a:ea typeface="Calibri" panose="020F0502020204030204" pitchFamily="34" charset="0"/>
            </a:endParaRPr>
          </a:p>
          <a:p>
            <a:pPr algn="ctr"/>
            <a:endParaRPr lang="en-US" sz="2800" dirty="0"/>
          </a:p>
        </p:txBody>
      </p:sp>
    </p:spTree>
    <p:extLst>
      <p:ext uri="{BB962C8B-B14F-4D97-AF65-F5344CB8AC3E}">
        <p14:creationId xmlns:p14="http://schemas.microsoft.com/office/powerpoint/2010/main" val="904500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8970" y="1867978"/>
            <a:ext cx="1776086" cy="2012859"/>
          </a:xfrm>
          <a:prstGeom prst="rect">
            <a:avLst/>
          </a:prstGeom>
        </p:spPr>
        <p:txBody>
          <a:bodyPr wrap="square">
            <a:spAutoFit/>
          </a:bodyPr>
          <a:lstStyle/>
          <a:p>
            <a:pPr algn="ctr">
              <a:lnSpc>
                <a:spcPct val="130000"/>
              </a:lnSpc>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400" b="1" dirty="0">
                <a:latin typeface="Times New Roman" panose="02020603050405020304" pitchFamily="18" charset="0"/>
                <a:ea typeface="Calibri" panose="020F0502020204030204" pitchFamily="34" charset="0"/>
                <a:cs typeface="Times New Roman" panose="02020603050405020304" pitchFamily="18" charset="0"/>
              </a:rPr>
              <a:t> non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332182" y="256629"/>
            <a:ext cx="9619672" cy="1936428"/>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CB, GV, NV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bè</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309089" y="2455874"/>
            <a:ext cx="9619673" cy="2677656"/>
          </a:xfrm>
          <a:prstGeom prst="rect">
            <a:avLst/>
          </a:prstGeom>
          <a:solidFill>
            <a:schemeClr val="tx2">
              <a:lumMod val="20000"/>
              <a:lumOff val="80000"/>
            </a:schemeClr>
          </a:solidFill>
        </p:spPr>
        <p:txBody>
          <a:bodyPr wrap="square">
            <a:spAutoFit/>
          </a:bodyPr>
          <a:lstStyle/>
          <a:p>
            <a:r>
              <a:rPr lang="en-US" sz="2800" dirty="0">
                <a:latin typeface="Times New Roman" panose="02020603050405020304" pitchFamily="18" charset="0"/>
                <a:ea typeface="Calibri" panose="020F0502020204030204" pitchFamily="34" charset="0"/>
                <a:cs typeface="Times New Roman" panose="02020603050405020304" pitchFamily="18" charset="0"/>
              </a:rPr>
              <a:t>Ban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 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nâng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85999" y="5616179"/>
            <a:ext cx="9665855" cy="954107"/>
          </a:xfrm>
          <a:prstGeom prst="rect">
            <a:avLst/>
          </a:prstGeom>
          <a:solidFill>
            <a:schemeClr val="tx2">
              <a:lumMod val="20000"/>
              <a:lumOff val="8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CB, GV, NV, PH,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80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5817" y="4669816"/>
            <a:ext cx="10206183" cy="2128724"/>
          </a:xfrm>
          <a:prstGeom prst="rect">
            <a:avLst/>
          </a:prstGeom>
          <a:solidFill>
            <a:schemeClr val="tx2">
              <a:lumMod val="20000"/>
              <a:lumOff val="80000"/>
            </a:schemeClr>
          </a:solidFill>
        </p:spPr>
        <p:txBody>
          <a:bodyPr wrap="square">
            <a:spAutoFit/>
          </a:bodyPr>
          <a:lstStyle/>
          <a:p>
            <a:pPr algn="just">
              <a:lnSpc>
                <a:spcPct val="130000"/>
              </a:lnSpc>
            </a:pP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môi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minh,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cư</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xử</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xóa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tùy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600" dirty="0">
                <a:latin typeface="Times New Roman" panose="02020603050405020304" pitchFamily="18" charset="0"/>
                <a:ea typeface="Calibri" panose="020F0502020204030204" pitchFamily="34" charset="0"/>
                <a:cs typeface="Times New Roman" panose="02020603050405020304" pitchFamily="18" charset="0"/>
              </a:rPr>
              <a:t> vi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phạm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tắc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ý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tuân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thủ</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luật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40725" y="1363686"/>
            <a:ext cx="1290911" cy="3213187"/>
          </a:xfrm>
          <a:prstGeom prst="rect">
            <a:avLst/>
          </a:prstGeom>
        </p:spPr>
        <p:txBody>
          <a:bodyPr wrap="square">
            <a:spAutoFit/>
          </a:bodyPr>
          <a:lstStyle/>
          <a:p>
            <a:pPr algn="ctr">
              <a:lnSpc>
                <a:spcPct val="130000"/>
              </a:lnSpc>
            </a:pPr>
            <a:r>
              <a:rPr lang="en-US" sz="2600" b="1"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ea typeface="Calibri" panose="020F0502020204030204" pitchFamily="34" charset="0"/>
                <a:cs typeface="Times New Roman" panose="02020603050405020304" pitchFamily="18" charset="0"/>
              </a:rPr>
              <a:t>đồng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985817" y="0"/>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Gia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latin typeface="Times New Roman" panose="02020603050405020304" pitchFamily="18" charset="0"/>
                <a:ea typeface="Calibri" panose="020F0502020204030204" pitchFamily="34" charset="0"/>
                <a:cs typeface="Times New Roman" panose="02020603050405020304" pitchFamily="18" charset="0"/>
              </a:rPr>
              <a:t> an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600" dirty="0">
                <a:latin typeface="Times New Roman" panose="02020603050405020304" pitchFamily="18" charset="0"/>
                <a:ea typeface="Calibri" panose="020F0502020204030204" pitchFamily="34" charset="0"/>
                <a:cs typeface="Times New Roman" panose="02020603050405020304" pitchFamily="18" charset="0"/>
              </a:rPr>
              <a:t> non.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ngăn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chặn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em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gánh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lụy</a:t>
            </a:r>
            <a:r>
              <a:rPr lang="en-US" sz="2600" dirty="0">
                <a:latin typeface="Times New Roman" panose="02020603050405020304" pitchFamily="18" charset="0"/>
                <a:ea typeface="Calibri" panose="020F0502020204030204" pitchFamily="34" charset="0"/>
                <a:cs typeface="Times New Roman" panose="02020603050405020304" pitchFamily="18" charset="0"/>
              </a:rPr>
              <a:t> tai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nạn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đủ</a:t>
            </a:r>
            <a:r>
              <a:rPr lang="en-US" sz="2600" dirty="0">
                <a:latin typeface="Times New Roman" panose="02020603050405020304" pitchFamily="18" charset="0"/>
                <a:ea typeface="Calibri" panose="020F0502020204030204" pitchFamily="34" charset="0"/>
                <a:cs typeface="Times New Roman" panose="02020603050405020304" pitchFamily="18" charset="0"/>
              </a:rPr>
              <a:t> hay do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suất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cẩn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985817" y="2334908"/>
            <a:ext cx="10206183" cy="2172903"/>
          </a:xfrm>
          <a:prstGeom prst="rect">
            <a:avLst/>
          </a:prstGeom>
          <a:solidFill>
            <a:schemeClr val="tx2">
              <a:lumMod val="20000"/>
              <a:lumOff val="80000"/>
            </a:schemeClr>
          </a:solidFill>
        </p:spPr>
        <p:txBody>
          <a:bodyPr wrap="square">
            <a:spAutoFit/>
          </a:bodyPr>
          <a:lstStyle/>
          <a:p>
            <a:pPr algn="just">
              <a:lnSpc>
                <a:spcPct val="130000"/>
              </a:lnSpc>
            </a:pPr>
            <a:r>
              <a:rPr lang="en-US" sz="2600" dirty="0">
                <a:latin typeface="Times New Roman" panose="02020603050405020304" pitchFamily="18" charset="0"/>
                <a:ea typeface="Calibri" panose="020F0502020204030204" pitchFamily="34" charset="0"/>
                <a:cs typeface="Times New Roman" panose="02020603050405020304" pitchFamily="18" charset="0"/>
              </a:rPr>
              <a:t>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sóc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GT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giao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sống</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12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FB84-4439-447C-9401-0772B2E6AD50}"/>
              </a:ext>
            </a:extLst>
          </p:cNvPr>
          <p:cNvSpPr>
            <a:spLocks noGrp="1"/>
          </p:cNvSpPr>
          <p:nvPr>
            <p:ph type="title"/>
          </p:nvPr>
        </p:nvSpPr>
        <p:spPr>
          <a:xfrm>
            <a:off x="1177637" y="0"/>
            <a:ext cx="10058400" cy="844461"/>
          </a:xfrm>
          <a:solidFill>
            <a:schemeClr val="accent6">
              <a:lumMod val="20000"/>
              <a:lumOff val="80000"/>
            </a:schemeClr>
          </a:solidFill>
        </p:spPr>
        <p:txBody>
          <a:bodyPr>
            <a:normAutofit/>
          </a:bodyPr>
          <a:lstStyle/>
          <a:p>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cha </a:t>
            </a:r>
            <a:r>
              <a:rPr lang="en-US" sz="2800" b="1" dirty="0" err="1">
                <a:latin typeface="Times New Roman" panose="02020603050405020304" pitchFamily="18" charset="0"/>
                <a:cs typeface="Times New Roman" panose="02020603050405020304" pitchFamily="18" charset="0"/>
              </a:rPr>
              <a:t>mẹ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78691" y="844461"/>
            <a:ext cx="11490036" cy="1220783"/>
          </a:xfrm>
          <a:prstGeom prst="rect">
            <a:avLst/>
          </a:prstGeom>
          <a:noFill/>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Phổ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Gia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GD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78691" y="2065244"/>
            <a:ext cx="11614730" cy="4413516"/>
          </a:xfrm>
          <a:prstGeom prst="rect">
            <a:avLst/>
          </a:prstGeom>
        </p:spPr>
        <p:txBody>
          <a:bodyPr wrap="square">
            <a:spAutoFit/>
          </a:bodyPr>
          <a:lstStyle/>
          <a:p>
            <a:pPr algn="just">
              <a:lnSpc>
                <a:spcPct val="13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họp</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PH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a:t>
            </a:r>
            <a:r>
              <a:rPr lang="en-US" sz="2400" dirty="0">
                <a:latin typeface="Times New Roman" panose="02020603050405020304" pitchFamily="18" charset="0"/>
                <a:ea typeface="Calibri" panose="020F0502020204030204" pitchFamily="34" charset="0"/>
                <a:cs typeface="Times New Roman" panose="02020603050405020304" pitchFamily="18" charset="0"/>
              </a:rPr>
              <a:t> cam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+Thông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website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ATGT; </a:t>
            </a: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GT an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trẻ</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Tổ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latin typeface="Times New Roman" panose="02020603050405020304" pitchFamily="18" charset="0"/>
                <a:ea typeface="Calibri" panose="020F0502020204030204" pitchFamily="34" charset="0"/>
                <a:cs typeface="Times New Roman" panose="02020603050405020304" pitchFamily="18" charset="0"/>
              </a:rPr>
              <a:t> GT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cha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5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7237" y="979054"/>
            <a:ext cx="11166764" cy="2862322"/>
          </a:xfrm>
          <a:prstGeom prst="rect">
            <a:avLst/>
          </a:prstGeom>
          <a:noFill/>
        </p:spPr>
        <p:txBody>
          <a:bodyPr wrap="square" rtlCol="0">
            <a:spAutoFit/>
          </a:bodyPr>
          <a:lstStyle/>
          <a:p>
            <a:pPr>
              <a:lnSpc>
                <a:spcPct val="150000"/>
              </a:lnSpc>
            </a:pPr>
            <a:r>
              <a:rPr lang="en-US" sz="2400" b="1" i="1" dirty="0" err="1">
                <a:latin typeface="Times New Roman" panose="02020603050405020304" pitchFamily="18" charset="0"/>
                <a:cs typeface="Times New Roman" panose="02020603050405020304" pitchFamily="18" charset="0"/>
              </a:rPr>
              <a:t>Hỗ</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trợ</a:t>
            </a:r>
            <a:r>
              <a:rPr lang="en-US" sz="2400" b="1" i="1" dirty="0">
                <a:latin typeface="Times New Roman" panose="02020603050405020304" pitchFamily="18" charset="0"/>
                <a:cs typeface="Times New Roman" panose="02020603050405020304" pitchFamily="18" charset="0"/>
              </a:rPr>
              <a:t> PH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cộng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về</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kiến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thức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và</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kĩ</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năng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gia</a:t>
            </a:r>
            <a:r>
              <a:rPr lang="en-US" sz="2400" b="1" i="1" dirty="0">
                <a:latin typeface="Times New Roman" panose="02020603050405020304" pitchFamily="18" charset="0"/>
                <a:cs typeface="Times New Roman" panose="02020603050405020304" pitchFamily="18" charset="0"/>
              </a:rPr>
              <a:t> GT </a:t>
            </a:r>
            <a:r>
              <a:rPr lang="en-US" sz="2400" b="1" i="1" dirty="0" err="1">
                <a:latin typeface="Times New Roman" panose="02020603050405020304" pitchFamily="18" charset="0"/>
                <a:cs typeface="Times New Roman" panose="02020603050405020304" pitchFamily="18" charset="0"/>
              </a:rPr>
              <a:t>cần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các</a:t>
            </a:r>
            <a:r>
              <a:rPr lang="en-US" sz="2400" b="1" i="1" dirty="0">
                <a:latin typeface="Times New Roman" panose="02020603050405020304" pitchFamily="18" charset="0"/>
                <a:cs typeface="Times New Roman" panose="02020603050405020304" pitchFamily="18" charset="0"/>
              </a:rPr>
              <a:t> con:</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GD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MN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GT an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a:p>
            <a:pPr algn="ctr">
              <a:lnSpc>
                <a:spcPct val="150000"/>
              </a:lnSpc>
            </a:pPr>
            <a:r>
              <a:rPr lang="en-US" sz="2400" i="1" dirty="0">
                <a:latin typeface="Times New Roman" panose="02020603050405020304" pitchFamily="18" charset="0"/>
                <a:cs typeface="Times New Roman" panose="02020603050405020304" pitchFamily="18" charset="0"/>
              </a:rPr>
              <a:t>(TL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rơi</a:t>
            </a:r>
            <a:r>
              <a:rPr lang="en-US"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097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E61AB8-67AA-4088-9320-D72FEC88DED2}"/>
              </a:ext>
            </a:extLst>
          </p:cNvPr>
          <p:cNvSpPr txBox="1"/>
          <p:nvPr/>
        </p:nvSpPr>
        <p:spPr>
          <a:xfrm>
            <a:off x="757239" y="604360"/>
            <a:ext cx="11144250" cy="4435830"/>
          </a:xfrm>
          <a:prstGeom prst="rect">
            <a:avLst/>
          </a:prstGeom>
          <a:noFill/>
        </p:spPr>
        <p:txBody>
          <a:bodyPr wrap="square">
            <a:spAutoFit/>
          </a:bodyPr>
          <a:lstStyle/>
          <a:p>
            <a:pPr algn="just" eaLnBrk="1" hangingPunct="1">
              <a:lnSpc>
                <a:spcPct val="150000"/>
              </a:lnSpc>
              <a:buNone/>
            </a:pP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chat: </a:t>
            </a:r>
          </a:p>
          <a:p>
            <a:pPr algn="just" eaLnBrk="1" hangingPunct="1">
              <a:lnSpc>
                <a:spcPct val="150000"/>
              </a:lnSpc>
              <a:buNone/>
            </a:pPr>
            <a:r>
              <a:rPr lang="en-US" sz="3200" dirty="0">
                <a:latin typeface="Times New Roman" panose="02020603050405020304" pitchFamily="18" charset="0"/>
                <a:cs typeface="Times New Roman" panose="02020603050405020304" pitchFamily="18" charset="0"/>
              </a:rPr>
              <a:t>-  A</a:t>
            </a:r>
            <a:r>
              <a:rPr lang="vi-VN" sz="3200" dirty="0">
                <a:latin typeface="Times New Roman" panose="02020603050405020304" pitchFamily="18" charset="0"/>
                <a:cs typeface="Times New Roman" panose="02020603050405020304" pitchFamily="18" charset="0"/>
              </a:rPr>
              <a:t>nh/chị hãy chia sẻ về</a:t>
            </a:r>
            <a:r>
              <a:rPr lang="vi-VN" altLang="x-none" sz="3200" dirty="0">
                <a:latin typeface="Times New Roman" panose="02020603050405020304" pitchFamily="18" charset="0"/>
                <a:cs typeface="Times New Roman" panose="02020603050405020304" pitchFamily="18" charset="0"/>
              </a:rPr>
              <a:t> Các 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altLang="x-none"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giáo dục ATGT cho trẻ </a:t>
            </a:r>
            <a:r>
              <a:rPr lang="vi-VN" sz="3200" dirty="0">
                <a:latin typeface="Times New Roman" panose="02020603050405020304" pitchFamily="18" charset="0"/>
                <a:cs typeface="Times New Roman" panose="02020603050405020304" pitchFamily="18" charset="0"/>
              </a:rPr>
              <a:t>tại CSGD MN m</a:t>
            </a:r>
            <a:r>
              <a:rPr lang="vi-VN" sz="3200" dirty="0">
                <a:latin typeface="Times New Roman" panose="02020603050405020304" pitchFamily="18" charset="0"/>
                <a:ea typeface="Arial" panose="020B0604020202020204" pitchFamily="34"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 anh/ chị đã thực hiện. </a:t>
            </a:r>
            <a:endParaRPr lang="en-US" sz="3200" dirty="0">
              <a:latin typeface="Times New Roman" panose="02020603050405020304" pitchFamily="18" charset="0"/>
              <a:cs typeface="Times New Roman" panose="02020603050405020304" pitchFamily="18" charset="0"/>
            </a:endParaRPr>
          </a:p>
          <a:p>
            <a:pPr algn="just">
              <a:lnSpc>
                <a:spcPct val="150000"/>
              </a:lnSpc>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altLang="x-none"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khai</a:t>
            </a:r>
            <a:r>
              <a:rPr lang="en-US" sz="3200" dirty="0">
                <a:latin typeface="Times New Roman" panose="02020603050405020304" pitchFamily="18" charset="0"/>
                <a:cs typeface="Times New Roman" panose="02020603050405020304" pitchFamily="18" charset="0"/>
              </a:rPr>
              <a:t> GD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vi-VN" altLang="x-none" sz="3200" dirty="0">
                <a:latin typeface="Times New Roman" panose="02020603050405020304" pitchFamily="18" charset="0"/>
                <a:cs typeface="Times New Roman" panose="02020603050405020304" pitchFamily="18" charset="0"/>
              </a:rPr>
              <a:t>phương pháp v</a:t>
            </a:r>
            <a:r>
              <a:rPr lang="vi-VN" altLang="x-none" sz="3200" dirty="0">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hình</a:t>
            </a:r>
            <a:r>
              <a:rPr lang="en-US" altLang="x-none" sz="3200" dirty="0">
                <a:latin typeface="Times New Roman" panose="02020603050405020304" pitchFamily="18" charset="0"/>
                <a:cs typeface="Times New Roman" panose="02020603050405020304" pitchFamily="18" charset="0"/>
              </a:rPr>
              <a:t> </a:t>
            </a:r>
            <a:r>
              <a:rPr lang="en-US" altLang="x-none"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553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7F43AF-B96D-460A-8C40-6BFAA6052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0"/>
            <a:ext cx="6639560" cy="6639560"/>
          </a:xfrm>
          <a:prstGeom prst="rect">
            <a:avLst/>
          </a:prstGeom>
        </p:spPr>
      </p:pic>
      <p:pic>
        <p:nvPicPr>
          <p:cNvPr id="11" name="Picture 10">
            <a:extLst>
              <a:ext uri="{FF2B5EF4-FFF2-40B4-BE49-F238E27FC236}">
                <a16:creationId xmlns:a16="http://schemas.microsoft.com/office/drawing/2014/main" id="{17182F22-BBE1-4BA6-B749-24509B7EB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8720" y="177800"/>
            <a:ext cx="5851826" cy="6502400"/>
          </a:xfrm>
          <a:prstGeom prst="rect">
            <a:avLst/>
          </a:prstGeom>
        </p:spPr>
      </p:pic>
    </p:spTree>
    <p:extLst>
      <p:ext uri="{BB962C8B-B14F-4D97-AF65-F5344CB8AC3E}">
        <p14:creationId xmlns:p14="http://schemas.microsoft.com/office/powerpoint/2010/main" val="97574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AF4157-A8F9-4E8A-A717-E74B36B4A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59" y="177800"/>
            <a:ext cx="5658787" cy="6502400"/>
          </a:xfrm>
          <a:prstGeom prst="rect">
            <a:avLst/>
          </a:prstGeom>
        </p:spPr>
      </p:pic>
      <p:pic>
        <p:nvPicPr>
          <p:cNvPr id="5" name="Picture 4">
            <a:extLst>
              <a:ext uri="{FF2B5EF4-FFF2-40B4-BE49-F238E27FC236}">
                <a16:creationId xmlns:a16="http://schemas.microsoft.com/office/drawing/2014/main" id="{80DC10C8-1E56-4E17-B4A7-6CBAFCFB9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319" y="660400"/>
            <a:ext cx="4965809" cy="5384799"/>
          </a:xfrm>
          <a:prstGeom prst="rect">
            <a:avLst/>
          </a:prstGeom>
        </p:spPr>
      </p:pic>
    </p:spTree>
    <p:extLst>
      <p:ext uri="{BB962C8B-B14F-4D97-AF65-F5344CB8AC3E}">
        <p14:creationId xmlns:p14="http://schemas.microsoft.com/office/powerpoint/2010/main" val="232565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7DBD2-8BF5-4769-B775-517AE33DE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585" y="83820"/>
            <a:ext cx="6610135" cy="6690360"/>
          </a:xfrm>
          <a:prstGeom prst="rect">
            <a:avLst/>
          </a:prstGeom>
        </p:spPr>
      </p:pic>
    </p:spTree>
    <p:extLst>
      <p:ext uri="{BB962C8B-B14F-4D97-AF65-F5344CB8AC3E}">
        <p14:creationId xmlns:p14="http://schemas.microsoft.com/office/powerpoint/2010/main" val="2921398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120A20-D514-47B3-BDAE-CB6E62976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744" y="390101"/>
            <a:ext cx="11004745" cy="5015019"/>
          </a:xfrm>
          <a:prstGeom prst="rect">
            <a:avLst/>
          </a:prstGeom>
        </p:spPr>
      </p:pic>
      <p:pic>
        <p:nvPicPr>
          <p:cNvPr id="6" name="Picture 5">
            <a:extLst>
              <a:ext uri="{FF2B5EF4-FFF2-40B4-BE49-F238E27FC236}">
                <a16:creationId xmlns:a16="http://schemas.microsoft.com/office/drawing/2014/main" id="{1CF86F17-ED6E-47B4-83BF-E974B230F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27" y="390101"/>
            <a:ext cx="11004745" cy="5015019"/>
          </a:xfrm>
          <a:prstGeom prst="rect">
            <a:avLst/>
          </a:prstGeom>
        </p:spPr>
      </p:pic>
    </p:spTree>
    <p:extLst>
      <p:ext uri="{BB962C8B-B14F-4D97-AF65-F5344CB8AC3E}">
        <p14:creationId xmlns:p14="http://schemas.microsoft.com/office/powerpoint/2010/main" val="316106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1C2D397-49B0-40B8-8FAB-9955A9CADE3F}"/>
              </a:ext>
            </a:extLst>
          </p:cNvPr>
          <p:cNvSpPr txBox="1">
            <a:spLocks/>
          </p:cNvSpPr>
          <p:nvPr/>
        </p:nvSpPr>
        <p:spPr>
          <a:xfrm>
            <a:off x="3915371" y="1906826"/>
            <a:ext cx="3524251" cy="2219847"/>
          </a:xfrm>
          <a:prstGeom prst="rect">
            <a:avLst/>
          </a:prstGeom>
          <a:solidFill>
            <a:schemeClr val="accent6">
              <a:lumMod val="40000"/>
              <a:lumOff val="60000"/>
            </a:schemeClr>
          </a:solidFill>
          <a:ln/>
        </p:spPr>
        <p:txBody>
          <a:bodyPr vert="horz" wrap="square" lIns="91440" tIns="45720" rIns="91440" bIns="45720" rtlCol="0" anchor="b">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 altLang="x-none" sz="2800" i="1" dirty="0"/>
              <a:t> </a:t>
            </a:r>
            <a:r>
              <a:rPr lang="vi-VN" altLang="x-none" sz="2800" b="1" dirty="0"/>
              <a:t>Phương pháp giáo dục ATGT </a:t>
            </a:r>
            <a:endParaRPr lang="en-US" altLang="x-none" sz="2800" b="1" dirty="0"/>
          </a:p>
          <a:p>
            <a:pPr algn="ctr"/>
            <a:r>
              <a:rPr lang="vi-VN" altLang="x-none" sz="2800" b="1" dirty="0"/>
              <a:t>cho trẻ </a:t>
            </a:r>
            <a:r>
              <a:rPr lang="en-US" altLang="x-none" sz="2800" b="1" dirty="0"/>
              <a:t>MN</a:t>
            </a:r>
          </a:p>
          <a:p>
            <a:pPr algn="ctr"/>
            <a:endParaRPr lang="vi-VN" altLang="x-none" sz="2800" b="1" dirty="0"/>
          </a:p>
        </p:txBody>
      </p:sp>
      <p:sp>
        <p:nvSpPr>
          <p:cNvPr id="5" name="Content Placeholder 2">
            <a:extLst>
              <a:ext uri="{FF2B5EF4-FFF2-40B4-BE49-F238E27FC236}">
                <a16:creationId xmlns:a16="http://schemas.microsoft.com/office/drawing/2014/main" id="{2702CB7C-5E4F-439E-A84D-0A1E2F0B44D7}"/>
              </a:ext>
            </a:extLst>
          </p:cNvPr>
          <p:cNvSpPr>
            <a:spLocks noGrp="1"/>
          </p:cNvSpPr>
          <p:nvPr>
            <p:ph idx="1"/>
          </p:nvPr>
        </p:nvSpPr>
        <p:spPr>
          <a:xfrm>
            <a:off x="147919" y="2193131"/>
            <a:ext cx="3312320" cy="2471737"/>
          </a:xfrm>
          <a:noFill/>
          <a:ln/>
        </p:spPr>
        <p:txBody>
          <a:bodyPr vert="horz" wrap="square" lIns="91440" tIns="45720" rIns="91440" bIns="45720" anchor="t">
            <a:noAutofit/>
          </a:bodyPr>
          <a:lstStyle/>
          <a:p>
            <a:pPr algn="just">
              <a:buNone/>
            </a:pPr>
            <a:r>
              <a:rPr lang="en-US" altLang="x-none" sz="2400" b="1" dirty="0">
                <a:latin typeface="Times New Roman" panose="02020603050405020304" pitchFamily="18" charset="0"/>
                <a:cs typeface="Times New Roman" panose="02020603050405020304" pitchFamily="18" charset="0"/>
              </a:rPr>
              <a:t>6. </a:t>
            </a:r>
            <a:r>
              <a:rPr lang="en-US" altLang="x-none" sz="2400" b="1" dirty="0" err="1">
                <a:latin typeface="Times New Roman" panose="02020603050405020304" pitchFamily="18" charset="0"/>
                <a:cs typeface="Times New Roman" panose="02020603050405020304" pitchFamily="18" charset="0"/>
              </a:rPr>
              <a:t>Tổ</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chức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a:t>
            </a:r>
            <a:r>
              <a:rPr lang="en-US" altLang="x-none" sz="2400" b="1" dirty="0" err="1">
                <a:latin typeface="Times New Roman" panose="02020603050405020304" pitchFamily="18" charset="0"/>
                <a:cs typeface="Times New Roman" panose="02020603050405020304" pitchFamily="18" charset="0"/>
              </a:rPr>
              <a:t>chiến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dịch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ATGT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sự</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tham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gia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của</a:t>
            </a:r>
            <a:r>
              <a:rPr lang="en-US" altLang="x-none" sz="2400" b="1" dirty="0">
                <a:latin typeface="Times New Roman" panose="02020603050405020304" pitchFamily="18" charset="0"/>
                <a:cs typeface="Times New Roman" panose="02020603050405020304" pitchFamily="18" charset="0"/>
              </a:rPr>
              <a:t> GĐ, </a:t>
            </a:r>
            <a:r>
              <a:rPr lang="en-US" altLang="x-none" sz="2400" b="1" dirty="0" err="1">
                <a:latin typeface="Times New Roman" panose="02020603050405020304" pitchFamily="18" charset="0"/>
                <a:cs typeface="Times New Roman" panose="02020603050405020304" pitchFamily="18" charset="0"/>
              </a:rPr>
              <a:t>cộng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đồng</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 thi về an toàn giao thông</a:t>
            </a:r>
            <a:r>
              <a:rPr lang="en-US" altLang="x-none" sz="2400" b="1" dirty="0">
                <a:latin typeface="Times New Roman" panose="02020603050405020304" pitchFamily="18" charset="0"/>
                <a:cs typeface="Times New Roman" panose="02020603050405020304" pitchFamily="18" charset="0"/>
              </a:rPr>
              <a:t>… </a:t>
            </a:r>
            <a:endParaRPr lang="vi-VN" altLang="x-none" sz="2400" b="1" dirty="0">
              <a:latin typeface="Times New Roman" panose="02020603050405020304" pitchFamily="18" charset="0"/>
              <a:cs typeface="Times New Roman" panose="02020603050405020304" pitchFamily="18" charset="0"/>
            </a:endParaRPr>
          </a:p>
          <a:p>
            <a:pPr algn="just">
              <a:buNone/>
            </a:pPr>
            <a:r>
              <a:rPr lang="vi-VN" altLang="x-none"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BFFE242F-EC29-4F1E-8121-298A3F47DC90}"/>
              </a:ext>
            </a:extLst>
          </p:cNvPr>
          <p:cNvSpPr txBox="1"/>
          <p:nvPr/>
        </p:nvSpPr>
        <p:spPr>
          <a:xfrm>
            <a:off x="895350" y="514479"/>
            <a:ext cx="3061097" cy="830997"/>
          </a:xfrm>
          <a:prstGeom prst="rect">
            <a:avLst/>
          </a:prstGeom>
          <a:noFill/>
        </p:spPr>
        <p:txBody>
          <a:bodyPr wrap="square">
            <a:spAutoFit/>
          </a:bodyPr>
          <a:lstStyle/>
          <a:p>
            <a:pPr algn="just" eaLnBrk="1" hangingPunct="1">
              <a:buNone/>
            </a:pPr>
            <a:r>
              <a:rPr lang="vi-VN" sz="2400" dirty="0">
                <a:solidFill>
                  <a:schemeClr val="bg2"/>
                </a:solidFill>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1. Sử dụng các trò chơi</a:t>
            </a:r>
          </a:p>
        </p:txBody>
      </p:sp>
      <p:sp>
        <p:nvSpPr>
          <p:cNvPr id="9" name="TextBox 8">
            <a:extLst>
              <a:ext uri="{FF2B5EF4-FFF2-40B4-BE49-F238E27FC236}">
                <a16:creationId xmlns:a16="http://schemas.microsoft.com/office/drawing/2014/main" id="{B8153A16-C113-4E05-9B62-08628FBF7F2E}"/>
              </a:ext>
            </a:extLst>
          </p:cNvPr>
          <p:cNvSpPr txBox="1"/>
          <p:nvPr/>
        </p:nvSpPr>
        <p:spPr>
          <a:xfrm>
            <a:off x="5127429" y="344480"/>
            <a:ext cx="5257798" cy="1200329"/>
          </a:xfrm>
          <a:prstGeom prst="rect">
            <a:avLst/>
          </a:prstGeom>
          <a:noFill/>
        </p:spPr>
        <p:txBody>
          <a:bodyPr wrap="square">
            <a:spAutoFit/>
          </a:bodyPr>
          <a:lstStyle/>
          <a:p>
            <a:pPr algn="just">
              <a:buNone/>
            </a:pPr>
            <a:r>
              <a:rPr lang="vi-VN" altLang="x-none" sz="2400" b="1" dirty="0">
                <a:latin typeface="Times New Roman" panose="02020603050405020304" pitchFamily="18" charset="0"/>
                <a:cs typeface="Times New Roman" panose="02020603050405020304" pitchFamily="18" charset="0"/>
              </a:rPr>
              <a:t>2.</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Lồng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ghép</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vào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 ở </a:t>
            </a:r>
            <a:r>
              <a:rPr lang="en-US" altLang="x-none" sz="2400" b="1" dirty="0" err="1">
                <a:latin typeface="Times New Roman" panose="02020603050405020304" pitchFamily="18" charset="0"/>
                <a:cs typeface="Times New Roman" panose="02020603050405020304" pitchFamily="18" charset="0"/>
              </a:rPr>
              <a:t>cơ</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sở</a:t>
            </a:r>
            <a:r>
              <a:rPr lang="en-US" altLang="x-none" sz="2400" b="1" dirty="0">
                <a:latin typeface="Times New Roman" panose="02020603050405020304" pitchFamily="18" charset="0"/>
                <a:cs typeface="Times New Roman" panose="02020603050405020304" pitchFamily="18" charset="0"/>
              </a:rPr>
              <a:t> GDMN: HĐ </a:t>
            </a:r>
            <a:r>
              <a:rPr lang="en-US" altLang="x-none" sz="2400" b="1" dirty="0" err="1">
                <a:latin typeface="Times New Roman" panose="02020603050405020304" pitchFamily="18" charset="0"/>
                <a:cs typeface="Times New Roman" panose="02020603050405020304" pitchFamily="18" charset="0"/>
              </a:rPr>
              <a:t>học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tập</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góc</a:t>
            </a:r>
            <a:r>
              <a:rPr lang="en-US" altLang="x-none" sz="2400" b="1" dirty="0">
                <a:latin typeface="Times New Roman" panose="02020603050405020304" pitchFamily="18" charset="0"/>
                <a:cs typeface="Times New Roman" panose="02020603050405020304" pitchFamily="18" charset="0"/>
              </a:rPr>
              <a:t>, HĐ </a:t>
            </a:r>
            <a:r>
              <a:rPr lang="en-US" altLang="x-none" sz="2400" b="1" dirty="0" err="1">
                <a:latin typeface="Times New Roman" panose="02020603050405020304" pitchFamily="18" charset="0"/>
                <a:cs typeface="Times New Roman" panose="02020603050405020304" pitchFamily="18" charset="0"/>
              </a:rPr>
              <a:t>ngoài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trời</a:t>
            </a:r>
            <a:endParaRPr lang="en-US" altLang="x-none" sz="24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A39BB42-69D5-46F8-95A0-2462F264BFB0}"/>
              </a:ext>
            </a:extLst>
          </p:cNvPr>
          <p:cNvSpPr txBox="1"/>
          <p:nvPr/>
        </p:nvSpPr>
        <p:spPr>
          <a:xfrm>
            <a:off x="8349886" y="1675993"/>
            <a:ext cx="3396852" cy="461665"/>
          </a:xfrm>
          <a:prstGeom prst="rect">
            <a:avLst/>
          </a:prstGeom>
          <a:noFill/>
        </p:spPr>
        <p:txBody>
          <a:bodyPr wrap="square">
            <a:spAutoFit/>
          </a:bodyPr>
          <a:lstStyle/>
          <a:p>
            <a:pPr>
              <a:buNone/>
            </a:pPr>
            <a:r>
              <a:rPr lang="en-US" altLang="x-none" sz="2400" b="1" dirty="0">
                <a:latin typeface="Times New Roman" panose="02020603050405020304" pitchFamily="18" charset="0"/>
                <a:cs typeface="Times New Roman" panose="02020603050405020304" pitchFamily="18" charset="0"/>
              </a:rPr>
              <a:t>3. </a:t>
            </a:r>
            <a:r>
              <a:rPr lang="vi-VN" altLang="x-none" sz="2400" b="1" dirty="0">
                <a:latin typeface="Times New Roman" panose="02020603050405020304" pitchFamily="18" charset="0"/>
                <a:cs typeface="Times New Roman" panose="02020603050405020304" pitchFamily="18" charset="0"/>
              </a:rPr>
              <a:t>Trải nghiệm thực tế</a:t>
            </a:r>
            <a:endParaRPr lang="en-US" altLang="x-none" sz="2400"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4C10963-B03E-43E2-B67B-1CA5F5F69CBF}"/>
              </a:ext>
            </a:extLst>
          </p:cNvPr>
          <p:cNvSpPr txBox="1"/>
          <p:nvPr/>
        </p:nvSpPr>
        <p:spPr>
          <a:xfrm rot="10800000" flipV="1">
            <a:off x="8349886" y="3016749"/>
            <a:ext cx="3312318" cy="1938992"/>
          </a:xfrm>
          <a:prstGeom prst="rect">
            <a:avLst/>
          </a:prstGeom>
          <a:noFill/>
        </p:spPr>
        <p:txBody>
          <a:bodyPr wrap="square">
            <a:spAutoFit/>
          </a:bodyPr>
          <a:lstStyle/>
          <a:p>
            <a:pPr algn="just">
              <a:buNone/>
            </a:pPr>
            <a:r>
              <a:rPr lang="en-US" altLang="x-none" sz="2400" b="1" dirty="0">
                <a:latin typeface="Times New Roman" panose="02020603050405020304" pitchFamily="18" charset="0"/>
                <a:cs typeface="Times New Roman" panose="02020603050405020304" pitchFamily="18" charset="0"/>
              </a:rPr>
              <a:t>4</a:t>
            </a:r>
            <a:r>
              <a:rPr lang="vi-VN" altLang="x-none" sz="2400" b="1" dirty="0">
                <a:latin typeface="Times New Roman" panose="02020603050405020304" pitchFamily="18" charset="0"/>
                <a:cs typeface="Times New Roman" panose="02020603050405020304" pitchFamily="18" charset="0"/>
              </a:rPr>
              <a: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Đưa</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vào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động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có</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tính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thuật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tạo</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đọc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thơ</a:t>
            </a:r>
            <a:r>
              <a:rPr lang="en-US" altLang="x-none" sz="2400" b="1" dirty="0">
                <a:latin typeface="Times New Roman" panose="02020603050405020304" pitchFamily="18" charset="0"/>
                <a:cs typeface="Times New Roman" panose="02020603050405020304" pitchFamily="18" charset="0"/>
              </a:rPr>
              <a:t>, </a:t>
            </a:r>
            <a:r>
              <a:rPr lang="vi-VN" altLang="x-none" sz="2400" b="1" dirty="0">
                <a:latin typeface="Times New Roman" panose="02020603050405020304" pitchFamily="18" charset="0"/>
                <a:cs typeface="Times New Roman" panose="02020603050405020304" pitchFamily="18" charset="0"/>
              </a:rPr>
              <a:t>kể các câu chuyện</a:t>
            </a:r>
            <a:r>
              <a:rPr lang="en-US" altLang="x-none" sz="2400" b="1" dirty="0">
                <a:latin typeface="Times New Roman" panose="02020603050405020304" pitchFamily="18" charset="0"/>
                <a:cs typeface="Times New Roman" panose="02020603050405020304" pitchFamily="18" charset="0"/>
              </a:rPr>
              <a:t>, ca </a:t>
            </a:r>
            <a:r>
              <a:rPr lang="en-US" altLang="x-none" sz="2400" b="1" dirty="0" err="1">
                <a:latin typeface="Times New Roman" panose="02020603050405020304" pitchFamily="18" charset="0"/>
                <a:cs typeface="Times New Roman" panose="02020603050405020304" pitchFamily="18" charset="0"/>
              </a:rPr>
              <a:t>hát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đóng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kịch</a:t>
            </a:r>
            <a:r>
              <a:rPr lang="en-US" altLang="x-none" sz="2400" b="1"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FB691FF0-D0A4-4F4B-8C63-99084A955317}"/>
              </a:ext>
            </a:extLst>
          </p:cNvPr>
          <p:cNvSpPr txBox="1"/>
          <p:nvPr/>
        </p:nvSpPr>
        <p:spPr>
          <a:xfrm>
            <a:off x="3758208" y="4943860"/>
            <a:ext cx="3838576" cy="1569660"/>
          </a:xfrm>
          <a:prstGeom prst="rect">
            <a:avLst/>
          </a:prstGeom>
          <a:noFill/>
        </p:spPr>
        <p:txBody>
          <a:bodyPr wrap="square">
            <a:spAutoFit/>
          </a:bodyPr>
          <a:lstStyle/>
          <a:p>
            <a:pPr algn="just">
              <a:buNone/>
            </a:pPr>
            <a:r>
              <a:rPr lang="en-US" altLang="x-none" sz="2400" b="1" dirty="0">
                <a:latin typeface="Times New Roman" panose="02020603050405020304" pitchFamily="18" charset="0"/>
                <a:cs typeface="Times New Roman" panose="02020603050405020304" pitchFamily="18" charset="0"/>
              </a:rPr>
              <a:t>5. </a:t>
            </a:r>
            <a:r>
              <a:rPr lang="en-US" altLang="x-none" sz="2400" b="1" dirty="0" err="1">
                <a:latin typeface="Times New Roman" panose="02020603050405020304" pitchFamily="18" charset="0"/>
                <a:cs typeface="Times New Roman" panose="02020603050405020304" pitchFamily="18" charset="0"/>
              </a:rPr>
              <a:t>Sử</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dụng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công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nghệ</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sử</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dụng</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phần</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mềm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các</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bộ</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phim</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hoạt</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hình</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thiếu</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nhi</a:t>
            </a:r>
            <a:r>
              <a:rPr lang="en-US" altLang="x-none" sz="2400" b="1" dirty="0">
                <a:latin typeface="Times New Roman" panose="02020603050405020304" pitchFamily="18" charset="0"/>
                <a:cs typeface="Times New Roman" panose="02020603050405020304" pitchFamily="18" charset="0"/>
              </a:rPr>
              <a:t> </a:t>
            </a:r>
            <a:r>
              <a:rPr lang="en-US" altLang="x-none" sz="2400" b="1" dirty="0" err="1">
                <a:latin typeface="Times New Roman" panose="02020603050405020304" pitchFamily="18" charset="0"/>
                <a:cs typeface="Times New Roman" panose="02020603050405020304" pitchFamily="18" charset="0"/>
              </a:rPr>
              <a:t>về</a:t>
            </a:r>
            <a:r>
              <a:rPr lang="en-US" altLang="x-none" sz="2400" b="1" dirty="0">
                <a:latin typeface="Times New Roman" panose="02020603050405020304" pitchFamily="18" charset="0"/>
                <a:cs typeface="Times New Roman" panose="02020603050405020304" pitchFamily="18" charset="0"/>
              </a:rPr>
              <a:t> GD ATGT</a:t>
            </a:r>
          </a:p>
        </p:txBody>
      </p:sp>
    </p:spTree>
    <p:extLst>
      <p:ext uri="{BB962C8B-B14F-4D97-AF65-F5344CB8AC3E}">
        <p14:creationId xmlns:p14="http://schemas.microsoft.com/office/powerpoint/2010/main" val="33706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80">
                                          <p:stCondLst>
                                            <p:cond delay="0"/>
                                          </p:stCondLst>
                                        </p:cTn>
                                        <p:tgtEl>
                                          <p:spTgt spid="17"/>
                                        </p:tgtEl>
                                      </p:cBhvr>
                                    </p:animEffect>
                                    <p:anim calcmode="lin" valueType="num">
                                      <p:cBhvr>
                                        <p:cTn id="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3" dur="26">
                                          <p:stCondLst>
                                            <p:cond delay="650"/>
                                          </p:stCondLst>
                                        </p:cTn>
                                        <p:tgtEl>
                                          <p:spTgt spid="17"/>
                                        </p:tgtEl>
                                      </p:cBhvr>
                                      <p:to x="100000" y="60000"/>
                                    </p:animScale>
                                    <p:animScale>
                                      <p:cBhvr>
                                        <p:cTn id="34" dur="166" decel="50000">
                                          <p:stCondLst>
                                            <p:cond delay="676"/>
                                          </p:stCondLst>
                                        </p:cTn>
                                        <p:tgtEl>
                                          <p:spTgt spid="17"/>
                                        </p:tgtEl>
                                      </p:cBhvr>
                                      <p:to x="100000" y="100000"/>
                                    </p:animScale>
                                    <p:animScale>
                                      <p:cBhvr>
                                        <p:cTn id="35" dur="26">
                                          <p:stCondLst>
                                            <p:cond delay="1312"/>
                                          </p:stCondLst>
                                        </p:cTn>
                                        <p:tgtEl>
                                          <p:spTgt spid="17"/>
                                        </p:tgtEl>
                                      </p:cBhvr>
                                      <p:to x="100000" y="80000"/>
                                    </p:animScale>
                                    <p:animScale>
                                      <p:cBhvr>
                                        <p:cTn id="36" dur="166" decel="50000">
                                          <p:stCondLst>
                                            <p:cond delay="1338"/>
                                          </p:stCondLst>
                                        </p:cTn>
                                        <p:tgtEl>
                                          <p:spTgt spid="17"/>
                                        </p:tgtEl>
                                      </p:cBhvr>
                                      <p:to x="100000" y="100000"/>
                                    </p:animScale>
                                    <p:animScale>
                                      <p:cBhvr>
                                        <p:cTn id="37" dur="26">
                                          <p:stCondLst>
                                            <p:cond delay="1642"/>
                                          </p:stCondLst>
                                        </p:cTn>
                                        <p:tgtEl>
                                          <p:spTgt spid="17"/>
                                        </p:tgtEl>
                                      </p:cBhvr>
                                      <p:to x="100000" y="90000"/>
                                    </p:animScale>
                                    <p:animScale>
                                      <p:cBhvr>
                                        <p:cTn id="38" dur="166" decel="50000">
                                          <p:stCondLst>
                                            <p:cond delay="1668"/>
                                          </p:stCondLst>
                                        </p:cTn>
                                        <p:tgtEl>
                                          <p:spTgt spid="17"/>
                                        </p:tgtEl>
                                      </p:cBhvr>
                                      <p:to x="100000" y="100000"/>
                                    </p:animScale>
                                    <p:animScale>
                                      <p:cBhvr>
                                        <p:cTn id="39" dur="26">
                                          <p:stCondLst>
                                            <p:cond delay="1808"/>
                                          </p:stCondLst>
                                        </p:cTn>
                                        <p:tgtEl>
                                          <p:spTgt spid="17"/>
                                        </p:tgtEl>
                                      </p:cBhvr>
                                      <p:to x="100000" y="95000"/>
                                    </p:animScale>
                                    <p:animScale>
                                      <p:cBhvr>
                                        <p:cTn id="40" dur="166" decel="50000">
                                          <p:stCondLst>
                                            <p:cond delay="1834"/>
                                          </p:stCondLst>
                                        </p:cTn>
                                        <p:tgtEl>
                                          <p:spTgt spid="1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5">
                                            <p:bg/>
                                          </p:spTgt>
                                        </p:tgtEl>
                                        <p:attrNameLst>
                                          <p:attrName>style.visibility</p:attrName>
                                        </p:attrNameLst>
                                      </p:cBhvr>
                                      <p:to>
                                        <p:strVal val="visible"/>
                                      </p:to>
                                    </p:set>
                                    <p:animEffect transition="in" filter="fade">
                                      <p:cBhvr>
                                        <p:cTn id="45" dur="1000"/>
                                        <p:tgtEl>
                                          <p:spTgt spid="5">
                                            <p:bg/>
                                          </p:spTgt>
                                        </p:tgtEl>
                                      </p:cBhvr>
                                    </p:animEffect>
                                    <p:anim calcmode="lin" valueType="num">
                                      <p:cBhvr>
                                        <p:cTn id="46" dur="1000" fill="hold"/>
                                        <p:tgtEl>
                                          <p:spTgt spid="5">
                                            <p:bg/>
                                          </p:spTgt>
                                        </p:tgtEl>
                                        <p:attrNameLst>
                                          <p:attrName>ppt_x</p:attrName>
                                        </p:attrNameLst>
                                      </p:cBhvr>
                                      <p:tavLst>
                                        <p:tav tm="0">
                                          <p:val>
                                            <p:strVal val="#ppt_x"/>
                                          </p:val>
                                        </p:tav>
                                        <p:tav tm="100000">
                                          <p:val>
                                            <p:strVal val="#ppt_x"/>
                                          </p:val>
                                        </p:tav>
                                      </p:tavLst>
                                    </p:anim>
                                    <p:anim calcmode="lin" valueType="num">
                                      <p:cBhvr>
                                        <p:cTn id="47"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fade">
                                      <p:cBhvr>
                                        <p:cTn id="52" dur="1000"/>
                                        <p:tgtEl>
                                          <p:spTgt spid="5">
                                            <p:txEl>
                                              <p:pRg st="0" end="0"/>
                                            </p:txEl>
                                          </p:spTgt>
                                        </p:tgtEl>
                                      </p:cBhvr>
                                    </p:animEffect>
                                    <p:anim calcmode="lin" valueType="num">
                                      <p:cBhvr>
                                        <p:cTn id="5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1000"/>
                                        <p:tgtEl>
                                          <p:spTgt spid="5">
                                            <p:txEl>
                                              <p:pRg st="1" end="1"/>
                                            </p:txEl>
                                          </p:spTgt>
                                        </p:tgtEl>
                                      </p:cBhvr>
                                    </p:animEffect>
                                    <p:anim calcmode="lin" valueType="num">
                                      <p:cBhvr>
                                        <p:cTn id="6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66"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9" grpId="0"/>
      <p:bldP spid="11" grpId="0"/>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804AA-49D1-4DB6-9CAB-A55B0565CCDF}"/>
              </a:ext>
            </a:extLst>
          </p:cNvPr>
          <p:cNvSpPr txBox="1"/>
          <p:nvPr/>
        </p:nvSpPr>
        <p:spPr>
          <a:xfrm>
            <a:off x="481263" y="809983"/>
            <a:ext cx="11229474" cy="1307537"/>
          </a:xfrm>
          <a:prstGeom prst="rect">
            <a:avLst/>
          </a:prstGeom>
          <a:noFill/>
        </p:spPr>
        <p:txBody>
          <a:bodyPr wrap="square" rtlCol="0">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 L</a:t>
            </a:r>
            <a:r>
              <a:rPr lang="vi-VN" sz="2800" dirty="0">
                <a:latin typeface="Times New Roman" panose="02020603050405020304" pitchFamily="18" charset="0"/>
                <a:cs typeface="Times New Roman" panose="02020603050405020304" pitchFamily="18" charset="0"/>
              </a:rPr>
              <a:t>ấy trẻ làm trung 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HĐ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Trẻ được hoạt động, tham gia vào quá trình lĩnh hội kiến thức, kỹ năng</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DA35E50-0E19-43FD-8B88-BDB04721A226}"/>
              </a:ext>
            </a:extLst>
          </p:cNvPr>
          <p:cNvSpPr txBox="1"/>
          <p:nvPr/>
        </p:nvSpPr>
        <p:spPr>
          <a:xfrm>
            <a:off x="3529263" y="225208"/>
            <a:ext cx="6096000" cy="584775"/>
          </a:xfrm>
          <a:prstGeom prst="rect">
            <a:avLst/>
          </a:prstGeom>
          <a:noFill/>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Nguyên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C73F8A59-BBD1-49B9-B454-063C0E4A6191}"/>
              </a:ext>
            </a:extLst>
          </p:cNvPr>
          <p:cNvSpPr txBox="1"/>
          <p:nvPr/>
        </p:nvSpPr>
        <p:spPr>
          <a:xfrm>
            <a:off x="352927" y="2117520"/>
            <a:ext cx="11357810" cy="1953868"/>
          </a:xfrm>
          <a:prstGeom prst="rect">
            <a:avLst/>
          </a:prstGeom>
          <a:noFill/>
        </p:spPr>
        <p:txBody>
          <a:bodyPr wrap="square">
            <a:spAutoFit/>
          </a:bodyPr>
          <a:lstStyle/>
          <a:p>
            <a:pPr marL="457200" indent="-457200" algn="just">
              <a:lnSpc>
                <a:spcPct val="150000"/>
              </a:lnSpc>
              <a:buFontTx/>
              <a:buChar char="-"/>
            </a:pPr>
            <a:r>
              <a:rPr lang="en-US" sz="2800" dirty="0">
                <a:latin typeface="Times New Roman" panose="02020603050405020304" pitchFamily="18" charset="0"/>
                <a:cs typeface="Times New Roman" panose="02020603050405020304" pitchFamily="18" charset="0"/>
              </a:rPr>
              <a:t>ND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HĐ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coi trọng những kinh nghiệm thực tế mà trẻ có được từ môi trường giao thông nơi trẻ sống</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2EA311-397C-46AD-9BF6-A9A7ABBCEBD5}"/>
              </a:ext>
            </a:extLst>
          </p:cNvPr>
          <p:cNvSpPr txBox="1"/>
          <p:nvPr/>
        </p:nvSpPr>
        <p:spPr>
          <a:xfrm>
            <a:off x="417095" y="5325255"/>
            <a:ext cx="11229474" cy="1307537"/>
          </a:xfrm>
          <a:prstGeom prst="rect">
            <a:avLst/>
          </a:prstGeom>
          <a:noFill/>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Phối hợp chặt chẽ giữa gia đình, nhà trường và xã hội trong việc giáo dục an toàn giao thông cho trẻ</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0C14381-EA2D-4A9E-AAA1-E4B838B67C6F}"/>
              </a:ext>
            </a:extLst>
          </p:cNvPr>
          <p:cNvSpPr txBox="1"/>
          <p:nvPr/>
        </p:nvSpPr>
        <p:spPr>
          <a:xfrm>
            <a:off x="352927" y="4045002"/>
            <a:ext cx="11293642" cy="1306640"/>
          </a:xfrm>
          <a:prstGeom prst="rect">
            <a:avLst/>
          </a:prstGeom>
          <a:noFill/>
        </p:spPr>
        <p:txBody>
          <a:bodyPr wrap="square">
            <a:spAutoFit/>
          </a:bodyPr>
          <a:lstStyle/>
          <a:p>
            <a:pPr marL="457200" indent="-457200" algn="just">
              <a:lnSpc>
                <a:spcPct val="150000"/>
              </a:lnSpc>
              <a:buFontTx/>
              <a:buChar char="-"/>
            </a:pPr>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hiết kế các hoạt động cho trẻ được trải 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77466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7FC693-472E-47B5-BF8A-6EF3A746B02A}"/>
              </a:ext>
            </a:extLst>
          </p:cNvPr>
          <p:cNvSpPr txBox="1"/>
          <p:nvPr/>
        </p:nvSpPr>
        <p:spPr>
          <a:xfrm>
            <a:off x="2630904" y="0"/>
            <a:ext cx="6096000" cy="584775"/>
          </a:xfrm>
          <a:prstGeom prst="rect">
            <a:avLst/>
          </a:prstGeom>
          <a:solidFill>
            <a:schemeClr val="accent3"/>
          </a:solidFill>
        </p:spPr>
        <p:txBody>
          <a:bodyPr wrap="square">
            <a:spAutoFit/>
          </a:bodyPr>
          <a:lstStyle/>
          <a:p>
            <a:pPr algn="ctr"/>
            <a:r>
              <a:rPr lang="vi-VN" sz="3200" b="1" dirty="0">
                <a:latin typeface="Times New Roman" panose="02020603050405020304" pitchFamily="18" charset="0"/>
                <a:cs typeface="Times New Roman" panose="02020603050405020304" pitchFamily="18" charset="0"/>
              </a:rPr>
              <a:t>Trò chơi</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7373366-1AAB-4EE7-AFEF-CDFBEBAD0AB8}"/>
              </a:ext>
            </a:extLst>
          </p:cNvPr>
          <p:cNvSpPr txBox="1"/>
          <p:nvPr/>
        </p:nvSpPr>
        <p:spPr>
          <a:xfrm>
            <a:off x="184484" y="584775"/>
            <a:ext cx="11823031" cy="661207"/>
          </a:xfrm>
          <a:prstGeom prst="rect">
            <a:avLst/>
          </a:prstGeom>
          <a:noFill/>
        </p:spPr>
        <p:txBody>
          <a:bodyPr wrap="square">
            <a:spAutoFit/>
          </a:bodyPr>
          <a:lstStyle/>
          <a:p>
            <a:pPr marL="457200" indent="-457200">
              <a:lnSpc>
                <a:spcPct val="150000"/>
              </a:lnSpc>
              <a:buFontTx/>
              <a:buChar char="-"/>
            </a:pPr>
            <a:r>
              <a:rPr lang="en-US" sz="2800" b="1" i="1" dirty="0">
                <a:latin typeface="Times New Roman" panose="02020603050405020304" pitchFamily="18" charset="0"/>
                <a:cs typeface="Times New Roman" panose="02020603050405020304" pitchFamily="18" charset="0"/>
              </a:rPr>
              <a:t>ND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trò</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a:t>
            </a:r>
            <a:r>
              <a:rPr lang="en-US" sz="2800" b="1" i="1" dirty="0">
                <a:latin typeface="Times New Roman" panose="02020603050405020304" pitchFamily="18" charset="0"/>
                <a:cs typeface="Times New Roman" panose="02020603050405020304" pitchFamily="18" charset="0"/>
              </a:rPr>
              <a:t> ND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GD ATGT</a:t>
            </a:r>
            <a:r>
              <a:rPr lang="en-US" sz="28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3537C6CE-FCF9-4502-9A32-31FE79C276EB}"/>
              </a:ext>
            </a:extLst>
          </p:cNvPr>
          <p:cNvSpPr txBox="1"/>
          <p:nvPr/>
        </p:nvSpPr>
        <p:spPr>
          <a:xfrm>
            <a:off x="320843" y="3151744"/>
            <a:ext cx="11261558" cy="1384995"/>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đố-đoán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44C91C43-92F6-42D9-8EA0-F755EC5B1877}"/>
              </a:ext>
            </a:extLst>
          </p:cNvPr>
          <p:cNvSpPr txBox="1"/>
          <p:nvPr/>
        </p:nvSpPr>
        <p:spPr>
          <a:xfrm>
            <a:off x="320843" y="4942163"/>
            <a:ext cx="11261557" cy="954107"/>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86CA6959-6D9B-4D74-95CA-0971FE868A1A}"/>
              </a:ext>
            </a:extLst>
          </p:cNvPr>
          <p:cNvSpPr txBox="1"/>
          <p:nvPr/>
        </p:nvSpPr>
        <p:spPr>
          <a:xfrm>
            <a:off x="320843" y="1438783"/>
            <a:ext cx="11261557" cy="1307537"/>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phương tiện giao 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PTGT,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đoán</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444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0FE0B6B-F29C-476F-AC40-CED070A27E8B}"/>
              </a:ext>
            </a:extLst>
          </p:cNvPr>
          <p:cNvSpPr txBox="1"/>
          <p:nvPr/>
        </p:nvSpPr>
        <p:spPr>
          <a:xfrm>
            <a:off x="3048000" y="3248344"/>
            <a:ext cx="6096000" cy="369332"/>
          </a:xfrm>
          <a:prstGeom prst="rect">
            <a:avLst/>
          </a:prstGeom>
          <a:noFill/>
        </p:spPr>
        <p:txBody>
          <a:bodyPr wrap="square">
            <a:spAutoFit/>
          </a:bodyPr>
          <a:lstStyle/>
          <a:p>
            <a:endParaRPr lang="en-US" dirty="0"/>
          </a:p>
        </p:txBody>
      </p:sp>
      <p:sp>
        <p:nvSpPr>
          <p:cNvPr id="9" name="TextBox 8">
            <a:extLst>
              <a:ext uri="{FF2B5EF4-FFF2-40B4-BE49-F238E27FC236}">
                <a16:creationId xmlns:a16="http://schemas.microsoft.com/office/drawing/2014/main" id="{B54FAB47-0173-4ABC-AAFB-B2AA31FB47F9}"/>
              </a:ext>
            </a:extLst>
          </p:cNvPr>
          <p:cNvSpPr txBox="1"/>
          <p:nvPr/>
        </p:nvSpPr>
        <p:spPr>
          <a:xfrm>
            <a:off x="770021" y="1671245"/>
            <a:ext cx="11069052" cy="3892861"/>
          </a:xfrm>
          <a:prstGeom prst="rect">
            <a:avLst/>
          </a:prstGeom>
          <a:noFill/>
        </p:spPr>
        <p:txBody>
          <a:bodyPr wrap="square">
            <a:spAutoFit/>
          </a:bodyPr>
          <a:lstStyle/>
          <a:p>
            <a:pPr>
              <a:lnSpc>
                <a:spcPct val="150000"/>
              </a:lnSpc>
            </a:pPr>
            <a:r>
              <a:rPr lang="en-US" sz="2800" b="1"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Trò chơi được tổ chức đa dạng trong hoạt động chơi ở các góc, hoạt động ngoài trời, hoạt động học</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mềm</a:t>
            </a:r>
            <a:r>
              <a:rPr lang="en-US" sz="2800" dirty="0">
                <a:latin typeface="Times New Roman" panose="02020603050405020304" pitchFamily="18" charset="0"/>
                <a:cs typeface="Times New Roman" panose="02020603050405020304" pitchFamily="18" charset="0"/>
              </a:rPr>
              <a:t>; ….</a:t>
            </a:r>
          </a:p>
          <a:p>
            <a:pPr>
              <a:lnSpc>
                <a:spcPct val="150000"/>
              </a:lnSpc>
            </a:pPr>
            <a:endParaRPr lang="en-US" sz="28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47B50FD-159A-4817-A139-84047B2A22C0}"/>
              </a:ext>
            </a:extLst>
          </p:cNvPr>
          <p:cNvSpPr txBox="1"/>
          <p:nvPr/>
        </p:nvSpPr>
        <p:spPr>
          <a:xfrm>
            <a:off x="2743200" y="827983"/>
            <a:ext cx="6096000" cy="584775"/>
          </a:xfrm>
          <a:prstGeom prst="rect">
            <a:avLst/>
          </a:prstGeom>
          <a:noFill/>
        </p:spPr>
        <p:txBody>
          <a:bodyPr wrap="square">
            <a:spAutoFit/>
          </a:bodyPr>
          <a:lstStyle/>
          <a:p>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chơi</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54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EDD39E-89CB-45FD-9701-2A45D0BDB8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pic>
        <p:nvPicPr>
          <p:cNvPr id="3" name="Picture 2">
            <a:extLst>
              <a:ext uri="{FF2B5EF4-FFF2-40B4-BE49-F238E27FC236}">
                <a16:creationId xmlns:a16="http://schemas.microsoft.com/office/drawing/2014/main" id="{377827D1-5DF6-4385-994F-794246658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000125"/>
            <a:ext cx="7315200" cy="4857750"/>
          </a:xfrm>
          <a:prstGeom prst="rect">
            <a:avLst/>
          </a:prstGeom>
        </p:spPr>
      </p:pic>
    </p:spTree>
    <p:extLst>
      <p:ext uri="{BB962C8B-B14F-4D97-AF65-F5344CB8AC3E}">
        <p14:creationId xmlns:p14="http://schemas.microsoft.com/office/powerpoint/2010/main" val="280750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642FE4D-C092-4467-8195-57E5574C31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9820" y="641686"/>
            <a:ext cx="6721418" cy="5041064"/>
          </a:xfrm>
        </p:spPr>
      </p:pic>
      <p:pic>
        <p:nvPicPr>
          <p:cNvPr id="3" name="Picture 2">
            <a:extLst>
              <a:ext uri="{FF2B5EF4-FFF2-40B4-BE49-F238E27FC236}">
                <a16:creationId xmlns:a16="http://schemas.microsoft.com/office/drawing/2014/main" id="{87E9CE01-93A8-4E01-A27A-B8D8017C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685800"/>
            <a:ext cx="7315200" cy="5486400"/>
          </a:xfrm>
          <a:prstGeom prst="rect">
            <a:avLst/>
          </a:prstGeom>
        </p:spPr>
      </p:pic>
    </p:spTree>
    <p:extLst>
      <p:ext uri="{BB962C8B-B14F-4D97-AF65-F5344CB8AC3E}">
        <p14:creationId xmlns:p14="http://schemas.microsoft.com/office/powerpoint/2010/main" val="4030632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797</TotalTime>
  <Words>1952</Words>
  <Application>Microsoft Office PowerPoint</Application>
  <PresentationFormat>Widescreen</PresentationFormat>
  <Paragraphs>80</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Gothic</vt:lpstr>
      <vt:lpstr>Garamond</vt:lpstr>
      <vt:lpstr>Tahoma</vt:lpstr>
      <vt:lpstr>Times New Roman</vt:lpstr>
      <vt:lpstr>Savon</vt:lpstr>
      <vt:lpstr>   GIÁO DỤC AN TOÀN GIAO THÔNG CHO TRẺ TRONG CÁC CƠ SỞ GIÁO DỤC MẦM NON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hoạt động tuyên truyền, phối hợp với cha mẹ và cộng đồng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DỤC AN TOÀN GIAO THÔNG CHO TRẺ TRONG CÁC CƠ SỞ GDMN</dc:title>
  <dc:creator>thuha.nguyen148@outlook.com</dc:creator>
  <cp:lastModifiedBy>ADMIN</cp:lastModifiedBy>
  <cp:revision>12</cp:revision>
  <dcterms:created xsi:type="dcterms:W3CDTF">2021-08-03T04:34:07Z</dcterms:created>
  <dcterms:modified xsi:type="dcterms:W3CDTF">2023-11-22T02:46:38Z</dcterms:modified>
</cp:coreProperties>
</file>